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84" r:id="rId1"/>
  </p:sldMasterIdLst>
  <p:notesMasterIdLst>
    <p:notesMasterId r:id="rId26"/>
  </p:notesMasterIdLst>
  <p:sldIdLst>
    <p:sldId id="311" r:id="rId2"/>
    <p:sldId id="285" r:id="rId3"/>
    <p:sldId id="261" r:id="rId4"/>
    <p:sldId id="263" r:id="rId5"/>
    <p:sldId id="286" r:id="rId6"/>
    <p:sldId id="307" r:id="rId7"/>
    <p:sldId id="310" r:id="rId8"/>
    <p:sldId id="308" r:id="rId9"/>
    <p:sldId id="309" r:id="rId10"/>
    <p:sldId id="287" r:id="rId11"/>
    <p:sldId id="291" r:id="rId12"/>
    <p:sldId id="300" r:id="rId13"/>
    <p:sldId id="301" r:id="rId14"/>
    <p:sldId id="302" r:id="rId15"/>
    <p:sldId id="303" r:id="rId16"/>
    <p:sldId id="304" r:id="rId17"/>
    <p:sldId id="290" r:id="rId18"/>
    <p:sldId id="289" r:id="rId19"/>
    <p:sldId id="269" r:id="rId20"/>
    <p:sldId id="270" r:id="rId21"/>
    <p:sldId id="299" r:id="rId22"/>
    <p:sldId id="273" r:id="rId23"/>
    <p:sldId id="280" r:id="rId24"/>
    <p:sldId id="281" r:id="rId25"/>
  </p:sldIdLst>
  <p:sldSz cx="9144000" cy="6858000" type="screen4x3"/>
  <p:notesSz cx="6858000" cy="9144000"/>
  <p:embeddedFontLst>
    <p:embeddedFont>
      <p:font typeface="Calibri" pitchFamily="34" charset="0"/>
      <p:regular r:id="rId27"/>
      <p:bold r:id="rId28"/>
      <p:italic r:id="rId29"/>
      <p:boldItalic r:id="rId30"/>
    </p:embeddedFont>
    <p:embeddedFont>
      <p:font typeface="Wingdings 3" pitchFamily="18" charset="2"/>
      <p:regular r:id="rId31"/>
    </p:embeddedFont>
    <p:embeddedFont>
      <p:font typeface="Book Antiqua" pitchFamily="18" charset="0"/>
      <p:regular r:id="rId32"/>
      <p:bold r:id="rId33"/>
      <p:italic r:id="rId34"/>
      <p:boldItalic r:id="rId35"/>
    </p:embeddedFont>
    <p:embeddedFont>
      <p:font typeface="Vrinda" pitchFamily="34" charset="0"/>
      <p:regular r:id="rId36"/>
      <p:bold r:id="rId37"/>
    </p:embeddedFont>
    <p:embeddedFont>
      <p:font typeface="Wingdings 2" pitchFamily="18" charset="2"/>
      <p:regular r:id="rId38"/>
    </p:embeddedFont>
    <p:embeddedFont>
      <p:font typeface="Lucida Sans" pitchFamily="3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11E9A6"/>
    <a:srgbClr val="CC00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10" y="-78"/>
      </p:cViewPr>
      <p:guideLst>
        <p:guide orient="horz" pos="2160"/>
        <p:guide pos="2880"/>
      </p:guideLst>
    </p:cSldViewPr>
  </p:slideViewPr>
  <p:notesTextViewPr>
    <p:cViewPr>
      <p:scale>
        <a:sx n="400" d="100"/>
        <a:sy n="4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DCC11-2DAD-471F-9B8D-491D75AF2A08}" type="datetimeFigureOut">
              <a:rPr lang="en-US" smtClean="0"/>
              <a:pPr/>
              <a:t>12/27/2016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826C3D-E46B-45F2-81CA-7CEBA6F64209}" type="slidenum">
              <a:rPr lang="en-US" smtClean="0"/>
              <a:pPr/>
              <a:t>‹#›</a:t>
            </a:fld>
            <a:endParaRPr lang="en-US"/>
          </a:p>
        </p:txBody>
      </p:sp>
    </p:spTree>
    <p:extLst>
      <p:ext uri="{BB962C8B-B14F-4D97-AF65-F5344CB8AC3E}">
        <p14:creationId xmlns:p14="http://schemas.microsoft.com/office/powerpoint/2010/main" val="367335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826C3D-E46B-45F2-81CA-7CEBA6F64209}"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D15157-5950-4646-BDAC-14021D81C8E8}"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826C3D-E46B-45F2-81CA-7CEBA6F64209}" type="slidenum">
              <a:rPr lang="en-US" smtClean="0"/>
              <a:pPr/>
              <a:t>18</a:t>
            </a:fld>
            <a:endParaRPr lang="en-US"/>
          </a:p>
        </p:txBody>
      </p:sp>
    </p:spTree>
    <p:extLst>
      <p:ext uri="{BB962C8B-B14F-4D97-AF65-F5344CB8AC3E}">
        <p14:creationId xmlns:p14="http://schemas.microsoft.com/office/powerpoint/2010/main" val="1388539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D9DEDAE-BC8C-4DAE-B354-72E51874F2A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D9DEDAE-BC8C-4DAE-B354-72E51874F2A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954C55E-3111-4B69-82B0-AA100B4753B1}" type="datetimeFigureOut">
              <a:rPr lang="en-US" smtClean="0"/>
              <a:pPr/>
              <a:t>12/27/2016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9DEDAE-BC8C-4DAE-B354-72E51874F2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954C55E-3111-4B69-82B0-AA100B4753B1}" type="datetimeFigureOut">
              <a:rPr lang="en-US" smtClean="0"/>
              <a:pPr/>
              <a:t>12/27/2016</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D9DEDAE-BC8C-4DAE-B354-72E51874F2A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pscmmmmm.jpg"/>
          <p:cNvPicPr>
            <a:picLocks noChangeAspect="1"/>
          </p:cNvPicPr>
          <p:nvPr/>
        </p:nvPicPr>
        <p:blipFill>
          <a:blip r:embed="rId2"/>
          <a:stretch>
            <a:fillRect/>
          </a:stretch>
        </p:blipFill>
        <p:spPr>
          <a:xfrm>
            <a:off x="0" y="0"/>
            <a:ext cx="9144000" cy="3124200"/>
          </a:xfrm>
          <a:prstGeom prst="rect">
            <a:avLst/>
          </a:prstGeom>
        </p:spPr>
      </p:pic>
      <p:pic>
        <p:nvPicPr>
          <p:cNvPr id="6" name="Picture 3" descr="Mono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20589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4419600"/>
            <a:ext cx="9144000" cy="2362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r>
              <a:rPr lang="en-US" sz="3200" dirty="0">
                <a:solidFill>
                  <a:schemeClr val="bg1"/>
                </a:solidFill>
              </a:rPr>
              <a:t>Prepared by. </a:t>
            </a:r>
          </a:p>
          <a:p>
            <a:r>
              <a:rPr lang="en-US" sz="4000" dirty="0">
                <a:solidFill>
                  <a:schemeClr val="bg1"/>
                </a:solidFill>
              </a:rPr>
              <a:t>Cantonment Public  School and College , </a:t>
            </a:r>
            <a:r>
              <a:rPr lang="en-US" sz="4000" dirty="0" err="1" smtClean="0">
                <a:solidFill>
                  <a:schemeClr val="bg1"/>
                </a:solidFill>
              </a:rPr>
              <a:t>Momenshahi</a:t>
            </a:r>
            <a:endParaRPr lang="en-US" sz="3200" dirty="0">
              <a:solidFill>
                <a:schemeClr val="bg1"/>
              </a:solidFill>
            </a:endParaRPr>
          </a:p>
          <a:p>
            <a:r>
              <a:rPr lang="en-US" sz="3200" dirty="0">
                <a:solidFill>
                  <a:schemeClr val="bg1"/>
                </a:solidFill>
              </a:rPr>
              <a:t>Dept. of Business studies </a:t>
            </a:r>
          </a:p>
        </p:txBody>
      </p:sp>
      <p:sp>
        <p:nvSpPr>
          <p:cNvPr id="5" name="TextBox 4"/>
          <p:cNvSpPr txBox="1"/>
          <p:nvPr/>
        </p:nvSpPr>
        <p:spPr>
          <a:xfrm rot="10800000" flipV="1">
            <a:off x="2840183" y="3097649"/>
            <a:ext cx="3924300" cy="1323439"/>
          </a:xfrm>
          <a:prstGeom prst="rect">
            <a:avLst/>
          </a:prstGeom>
          <a:solidFill>
            <a:schemeClr val="accent4"/>
          </a:solidFill>
        </p:spPr>
        <p:txBody>
          <a:bodyPr wrap="square" lIns="91429" tIns="45714" rIns="91429" bIns="45714"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8000" b="1" cap="all" dirty="0" err="1">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স্বাগতম</a:t>
            </a:r>
            <a:endParaRPr lang="en-US" sz="8000" b="1" cap="all" dirty="0">
              <a:ln/>
              <a:solidFill>
                <a:schemeClr val="bg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55548526"/>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56700" cy="1143000"/>
          </a:xfrm>
          <a:solidFill>
            <a:schemeClr val="accent2"/>
          </a:solidFill>
          <a:ln>
            <a:solidFill>
              <a:srgbClr val="FF0000"/>
            </a:solidFill>
          </a:ln>
        </p:spPr>
        <p:txBody>
          <a:bodyPr>
            <a:normAutofit fontScale="90000"/>
          </a:bodyPr>
          <a:lstStyle/>
          <a:p>
            <a:r>
              <a:rPr lang="en-US" sz="5400" dirty="0" err="1" smtClean="0">
                <a:solidFill>
                  <a:schemeClr val="bg1"/>
                </a:solidFill>
              </a:rPr>
              <a:t>সপ্তম</a:t>
            </a:r>
            <a:r>
              <a:rPr lang="en-US" sz="5400" dirty="0" smtClean="0">
                <a:solidFill>
                  <a:schemeClr val="bg1"/>
                </a:solidFill>
              </a:rPr>
              <a:t> </a:t>
            </a:r>
            <a:r>
              <a:rPr lang="en-US" sz="5400" dirty="0" err="1" smtClean="0">
                <a:solidFill>
                  <a:schemeClr val="bg1"/>
                </a:solidFill>
              </a:rPr>
              <a:t>অধ্যায়</a:t>
            </a:r>
            <a:r>
              <a:rPr lang="en-US" sz="5400" dirty="0" smtClean="0">
                <a:solidFill>
                  <a:schemeClr val="bg1"/>
                </a:solidFill>
              </a:rPr>
              <a:t> :</a:t>
            </a:r>
            <a:br>
              <a:rPr lang="en-US" sz="5400" dirty="0" smtClean="0">
                <a:solidFill>
                  <a:schemeClr val="bg1"/>
                </a:solidFill>
              </a:rPr>
            </a:br>
            <a:r>
              <a:rPr lang="en-US" sz="3600" dirty="0" smtClean="0">
                <a:solidFill>
                  <a:schemeClr val="bg1"/>
                </a:solidFill>
              </a:rPr>
              <a:t>(</a:t>
            </a:r>
            <a:r>
              <a:rPr lang="en-US" sz="3600" dirty="0" err="1" smtClean="0">
                <a:solidFill>
                  <a:schemeClr val="bg1"/>
                </a:solidFill>
              </a:rPr>
              <a:t>পাইকারী</a:t>
            </a:r>
            <a:r>
              <a:rPr lang="en-US" sz="3600" dirty="0" smtClean="0">
                <a:solidFill>
                  <a:schemeClr val="bg1"/>
                </a:solidFill>
              </a:rPr>
              <a:t> ও </a:t>
            </a:r>
            <a:r>
              <a:rPr lang="en-US" sz="3600" dirty="0" err="1" smtClean="0">
                <a:solidFill>
                  <a:schemeClr val="bg1"/>
                </a:solidFill>
              </a:rPr>
              <a:t>খুচরা</a:t>
            </a:r>
            <a:r>
              <a:rPr lang="en-US" sz="3600" dirty="0" smtClean="0">
                <a:solidFill>
                  <a:schemeClr val="bg1"/>
                </a:solidFill>
              </a:rPr>
              <a:t> </a:t>
            </a:r>
            <a:r>
              <a:rPr lang="en-US" sz="3600" dirty="0" err="1" smtClean="0">
                <a:solidFill>
                  <a:schemeClr val="bg1"/>
                </a:solidFill>
              </a:rPr>
              <a:t>ব্যব</a:t>
            </a:r>
            <a:r>
              <a:rPr lang="en-US" sz="3600" dirty="0" smtClean="0">
                <a:solidFill>
                  <a:schemeClr val="bg1"/>
                </a:solidFill>
              </a:rPr>
              <a:t>: </a:t>
            </a:r>
            <a:r>
              <a:rPr lang="en-US" sz="3600" dirty="0" err="1" smtClean="0">
                <a:solidFill>
                  <a:schemeClr val="bg1"/>
                </a:solidFill>
              </a:rPr>
              <a:t>কাজ</a:t>
            </a:r>
            <a:r>
              <a:rPr lang="en-US" sz="3600" dirty="0" smtClean="0">
                <a:solidFill>
                  <a:schemeClr val="bg1"/>
                </a:solidFill>
              </a:rPr>
              <a:t>)</a:t>
            </a:r>
            <a:endParaRPr lang="en-US" sz="3600" dirty="0">
              <a:solidFill>
                <a:schemeClr val="bg1"/>
              </a:solidFill>
            </a:endParaRPr>
          </a:p>
        </p:txBody>
      </p:sp>
      <p:sp>
        <p:nvSpPr>
          <p:cNvPr id="3" name="Rectangle 2"/>
          <p:cNvSpPr/>
          <p:nvPr/>
        </p:nvSpPr>
        <p:spPr>
          <a:xfrm>
            <a:off x="0" y="1447800"/>
            <a:ext cx="8991600" cy="4093428"/>
          </a:xfrm>
          <a:prstGeom prst="rect">
            <a:avLst/>
          </a:prstGeom>
          <a:solidFill>
            <a:srgbClr val="00B0F0"/>
          </a:solidFill>
        </p:spPr>
        <p:txBody>
          <a:bodyPr wrap="square">
            <a:spAutoFit/>
          </a:bodyPr>
          <a:lstStyle/>
          <a:p>
            <a:r>
              <a:rPr lang="en-US" sz="2800" dirty="0">
                <a:solidFill>
                  <a:schemeClr val="bg1"/>
                </a:solidFill>
              </a:rPr>
              <a:t> </a:t>
            </a:r>
            <a:r>
              <a:rPr lang="en-US" sz="2800" dirty="0" smtClean="0">
                <a:solidFill>
                  <a:schemeClr val="bg1"/>
                </a:solidFill>
              </a:rPr>
              <a:t>              </a:t>
            </a:r>
            <a:r>
              <a:rPr lang="bn-IN" sz="3600" dirty="0" smtClean="0">
                <a:solidFill>
                  <a:schemeClr val="bg1"/>
                </a:solidFill>
              </a:rPr>
              <a:t>পাইকারি </a:t>
            </a:r>
            <a:r>
              <a:rPr lang="bn-IN" sz="3600" dirty="0">
                <a:solidFill>
                  <a:schemeClr val="bg1"/>
                </a:solidFill>
              </a:rPr>
              <a:t>ব্যবসায়ের কার্যাবলী</a:t>
            </a:r>
            <a:r>
              <a:rPr lang="bn-IN" sz="3600" dirty="0" smtClean="0">
                <a:solidFill>
                  <a:schemeClr val="bg1"/>
                </a:solidFill>
              </a:rPr>
              <a:t>:</a:t>
            </a:r>
            <a:endParaRPr lang="en-US" sz="3600" dirty="0" smtClean="0">
              <a:solidFill>
                <a:schemeClr val="bg1"/>
              </a:solidFill>
            </a:endParaRPr>
          </a:p>
          <a:p>
            <a:endParaRPr lang="en-US" sz="2800" dirty="0" smtClean="0">
              <a:solidFill>
                <a:schemeClr val="bg1"/>
              </a:solidFill>
            </a:endParaRPr>
          </a:p>
          <a:p>
            <a:endParaRPr lang="en-US" sz="2800" dirty="0">
              <a:solidFill>
                <a:schemeClr val="bg1"/>
              </a:solidFill>
            </a:endParaRPr>
          </a:p>
          <a:p>
            <a:r>
              <a:rPr lang="bn-IN" sz="2800" dirty="0" smtClean="0">
                <a:solidFill>
                  <a:schemeClr val="bg1"/>
                </a:solidFill>
              </a:rPr>
              <a:t> </a:t>
            </a:r>
            <a:r>
              <a:rPr lang="en-US" sz="2800" dirty="0" err="1" smtClean="0">
                <a:solidFill>
                  <a:schemeClr val="bg1"/>
                </a:solidFill>
              </a:rPr>
              <a:t>নিচে</a:t>
            </a:r>
            <a:r>
              <a:rPr lang="en-US" sz="2800" dirty="0" smtClean="0">
                <a:solidFill>
                  <a:schemeClr val="bg1"/>
                </a:solidFill>
              </a:rPr>
              <a:t> </a:t>
            </a:r>
            <a:r>
              <a:rPr lang="bn-IN" sz="2800" dirty="0" smtClean="0">
                <a:solidFill>
                  <a:schemeClr val="bg1"/>
                </a:solidFill>
              </a:rPr>
              <a:t>পাইকারি </a:t>
            </a:r>
            <a:r>
              <a:rPr lang="bn-IN" sz="2800" dirty="0">
                <a:solidFill>
                  <a:schemeClr val="bg1"/>
                </a:solidFill>
              </a:rPr>
              <a:t>ব্যবসায়ীর কার্যাবলী সমূহ উল্লেখ করা হল-</a:t>
            </a:r>
          </a:p>
          <a:p>
            <a:r>
              <a:rPr lang="bn-IN" sz="2800" dirty="0">
                <a:solidFill>
                  <a:schemeClr val="bg1"/>
                </a:solidFill>
              </a:rPr>
              <a:t>১. </a:t>
            </a:r>
            <a:r>
              <a:rPr lang="bn-IN" sz="2800" dirty="0" smtClean="0">
                <a:solidFill>
                  <a:schemeClr val="bg1"/>
                </a:solidFill>
              </a:rPr>
              <a:t>ক্রয়</a:t>
            </a:r>
            <a:r>
              <a:rPr lang="en-US" sz="2800" dirty="0" smtClean="0">
                <a:solidFill>
                  <a:schemeClr val="bg1"/>
                </a:solidFill>
              </a:rPr>
              <a:t>      </a:t>
            </a:r>
            <a:r>
              <a:rPr lang="bn-IN" sz="2800" dirty="0" smtClean="0">
                <a:solidFill>
                  <a:schemeClr val="bg1"/>
                </a:solidFill>
              </a:rPr>
              <a:t>২</a:t>
            </a:r>
            <a:r>
              <a:rPr lang="bn-IN" sz="2800" dirty="0">
                <a:solidFill>
                  <a:schemeClr val="bg1"/>
                </a:solidFill>
              </a:rPr>
              <a:t>. বিক্রয়	</a:t>
            </a:r>
            <a:r>
              <a:rPr lang="bn-IN" sz="2800" dirty="0" smtClean="0">
                <a:solidFill>
                  <a:schemeClr val="bg1"/>
                </a:solidFill>
              </a:rPr>
              <a:t>৩</a:t>
            </a:r>
            <a:r>
              <a:rPr lang="bn-IN" sz="2800" dirty="0">
                <a:solidFill>
                  <a:schemeClr val="bg1"/>
                </a:solidFill>
              </a:rPr>
              <a:t>. গুদামজাত করণ</a:t>
            </a:r>
          </a:p>
          <a:p>
            <a:r>
              <a:rPr lang="bn-IN" sz="2800" dirty="0">
                <a:solidFill>
                  <a:schemeClr val="bg1"/>
                </a:solidFill>
              </a:rPr>
              <a:t>৪. পরিবহন	</a:t>
            </a:r>
            <a:r>
              <a:rPr lang="bn-IN" sz="2800" dirty="0" smtClean="0">
                <a:solidFill>
                  <a:schemeClr val="bg1"/>
                </a:solidFill>
              </a:rPr>
              <a:t>৫</a:t>
            </a:r>
            <a:r>
              <a:rPr lang="bn-IN" sz="2800" dirty="0">
                <a:solidFill>
                  <a:schemeClr val="bg1"/>
                </a:solidFill>
              </a:rPr>
              <a:t>. প্রমিতকরণ ও পর্যায়িত করণ	৬. ঝুঁকি গ্রহণ</a:t>
            </a:r>
          </a:p>
          <a:p>
            <a:r>
              <a:rPr lang="bn-IN" sz="2800" dirty="0">
                <a:solidFill>
                  <a:schemeClr val="bg1"/>
                </a:solidFill>
              </a:rPr>
              <a:t>৭. </a:t>
            </a:r>
            <a:r>
              <a:rPr lang="bn-IN" sz="2800" dirty="0" smtClean="0">
                <a:solidFill>
                  <a:schemeClr val="bg1"/>
                </a:solidFill>
              </a:rPr>
              <a:t>অর্থসংস্থান</a:t>
            </a:r>
            <a:r>
              <a:rPr lang="en-US" sz="2800" dirty="0" smtClean="0">
                <a:solidFill>
                  <a:schemeClr val="bg1"/>
                </a:solidFill>
              </a:rPr>
              <a:t> </a:t>
            </a:r>
            <a:r>
              <a:rPr lang="bn-IN" sz="2800" dirty="0" smtClean="0">
                <a:solidFill>
                  <a:schemeClr val="bg1"/>
                </a:solidFill>
              </a:rPr>
              <a:t>৮</a:t>
            </a:r>
            <a:r>
              <a:rPr lang="bn-IN" sz="2800" dirty="0">
                <a:solidFill>
                  <a:schemeClr val="bg1"/>
                </a:solidFill>
              </a:rPr>
              <a:t>. চাহিদা অনুযায়ী পণ্য সরবরাহ	৯. মূল্যের স্থিতিশীলতা </a:t>
            </a:r>
            <a:r>
              <a:rPr lang="bn-IN" sz="2800" dirty="0" smtClean="0">
                <a:solidFill>
                  <a:schemeClr val="bg1"/>
                </a:solidFill>
              </a:rPr>
              <a:t>রা</a:t>
            </a:r>
            <a:r>
              <a:rPr lang="en-US" sz="2800" dirty="0" err="1" smtClean="0">
                <a:solidFill>
                  <a:schemeClr val="bg1"/>
                </a:solidFill>
              </a:rPr>
              <a:t>খে</a:t>
            </a:r>
            <a:endParaRPr lang="bn-IN" sz="2800" dirty="0">
              <a:solidFill>
                <a:schemeClr val="bg1"/>
              </a:solidFill>
            </a:endParaRPr>
          </a:p>
          <a:p>
            <a:endParaRPr lang="bn-IN"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accent3">
              <a:lumMod val="75000"/>
            </a:schemeClr>
          </a:solidFill>
        </p:spPr>
        <p:txBody>
          <a:bodyPr/>
          <a:lstStyle/>
          <a:p>
            <a:r>
              <a:rPr lang="en-US" dirty="0" err="1" smtClean="0"/>
              <a:t>বিস্তারিত</a:t>
            </a:r>
            <a:endParaRPr lang="en-US" dirty="0"/>
          </a:p>
        </p:txBody>
      </p:sp>
      <p:sp>
        <p:nvSpPr>
          <p:cNvPr id="3" name="Content Placeholder 2"/>
          <p:cNvSpPr>
            <a:spLocks noGrp="1"/>
          </p:cNvSpPr>
          <p:nvPr>
            <p:ph idx="1"/>
          </p:nvPr>
        </p:nvSpPr>
        <p:spPr>
          <a:xfrm>
            <a:off x="0" y="1676400"/>
            <a:ext cx="9144000" cy="5029200"/>
          </a:xfrm>
          <a:solidFill>
            <a:schemeClr val="accent5">
              <a:lumMod val="75000"/>
            </a:schemeClr>
          </a:solidFill>
        </p:spPr>
        <p:txBody>
          <a:bodyPr>
            <a:normAutofit/>
          </a:bodyPr>
          <a:lstStyle/>
          <a:p>
            <a:pPr marL="137160" indent="0">
              <a:buNone/>
            </a:pPr>
            <a:r>
              <a:rPr lang="en-US" dirty="0" err="1" smtClean="0">
                <a:solidFill>
                  <a:srgbClr val="FF0000"/>
                </a:solidFill>
              </a:rPr>
              <a:t>ব্যক্তি</a:t>
            </a:r>
            <a:r>
              <a:rPr lang="en-US" dirty="0" smtClean="0">
                <a:solidFill>
                  <a:srgbClr val="FF0000"/>
                </a:solidFill>
              </a:rPr>
              <a:t> </a:t>
            </a:r>
            <a:r>
              <a:rPr lang="en-US" dirty="0" err="1" smtClean="0">
                <a:solidFill>
                  <a:srgbClr val="FF0000"/>
                </a:solidFill>
              </a:rPr>
              <a:t>বা</a:t>
            </a:r>
            <a:r>
              <a:rPr lang="en-US" dirty="0" smtClean="0">
                <a:solidFill>
                  <a:srgbClr val="FF0000"/>
                </a:solidFill>
              </a:rPr>
              <a:t> </a:t>
            </a:r>
            <a:r>
              <a:rPr lang="en-US" dirty="0" err="1" smtClean="0">
                <a:solidFill>
                  <a:srgbClr val="FF0000"/>
                </a:solidFill>
              </a:rPr>
              <a:t>প্রতিষ্ঠান</a:t>
            </a:r>
            <a:r>
              <a:rPr lang="en-US" dirty="0" smtClean="0">
                <a:solidFill>
                  <a:srgbClr val="FF0000"/>
                </a:solidFill>
              </a:rPr>
              <a:t>: </a:t>
            </a:r>
            <a:r>
              <a:rPr lang="en-US" dirty="0" err="1" smtClean="0">
                <a:solidFill>
                  <a:srgbClr val="FFFF00"/>
                </a:solidFill>
              </a:rPr>
              <a:t>বাজারের</a:t>
            </a:r>
            <a:r>
              <a:rPr lang="en-US" dirty="0" smtClean="0">
                <a:solidFill>
                  <a:srgbClr val="FFFF00"/>
                </a:solidFill>
              </a:rPr>
              <a:t> ২ </a:t>
            </a:r>
            <a:r>
              <a:rPr lang="en-US" dirty="0" err="1" smtClean="0">
                <a:solidFill>
                  <a:srgbClr val="FFFF00"/>
                </a:solidFill>
              </a:rPr>
              <a:t>ধরণের</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লক্ষ্য</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যায়</a:t>
            </a:r>
            <a:r>
              <a:rPr lang="en-US" dirty="0" smtClean="0">
                <a:solidFill>
                  <a:srgbClr val="FFFF00"/>
                </a:solidFill>
              </a:rPr>
              <a:t> ।</a:t>
            </a:r>
            <a:r>
              <a:rPr lang="en-US" dirty="0" err="1" smtClean="0">
                <a:solidFill>
                  <a:srgbClr val="FFFF00"/>
                </a:solidFill>
              </a:rPr>
              <a:t>একটি</a:t>
            </a:r>
            <a:r>
              <a:rPr lang="en-US" dirty="0" smtClean="0">
                <a:solidFill>
                  <a:srgbClr val="FFFF00"/>
                </a:solidFill>
              </a:rPr>
              <a:t>  </a:t>
            </a:r>
            <a:r>
              <a:rPr lang="en-US" dirty="0" err="1" smtClean="0">
                <a:solidFill>
                  <a:srgbClr val="FFFF00"/>
                </a:solidFill>
              </a:rPr>
              <a:t>হল</a:t>
            </a:r>
            <a:r>
              <a:rPr lang="en-US" dirty="0" smtClean="0">
                <a:solidFill>
                  <a:srgbClr val="FFFF00"/>
                </a:solidFill>
              </a:rPr>
              <a:t> </a:t>
            </a:r>
            <a:r>
              <a:rPr lang="en-US" dirty="0" err="1" smtClean="0">
                <a:solidFill>
                  <a:srgbClr val="FFFF00"/>
                </a:solidFill>
              </a:rPr>
              <a:t>ব্যক্তি</a:t>
            </a:r>
            <a:r>
              <a:rPr lang="en-US" dirty="0" smtClean="0">
                <a:solidFill>
                  <a:srgbClr val="FFFF00"/>
                </a:solidFill>
              </a:rPr>
              <a:t> </a:t>
            </a:r>
            <a:r>
              <a:rPr lang="en-US" dirty="0" err="1" smtClean="0">
                <a:solidFill>
                  <a:srgbClr val="FFFF00"/>
                </a:solidFill>
              </a:rPr>
              <a:t>অন্যটি</a:t>
            </a:r>
            <a:r>
              <a:rPr lang="en-US" dirty="0" smtClean="0">
                <a:solidFill>
                  <a:srgbClr val="FFFF00"/>
                </a:solidFill>
              </a:rPr>
              <a:t> </a:t>
            </a:r>
            <a:r>
              <a:rPr lang="en-US" dirty="0" err="1" smtClean="0">
                <a:solidFill>
                  <a:srgbClr val="FFFF00"/>
                </a:solidFill>
              </a:rPr>
              <a:t>হল</a:t>
            </a:r>
            <a:r>
              <a:rPr lang="en-US" dirty="0" smtClean="0">
                <a:solidFill>
                  <a:srgbClr val="FFFF00"/>
                </a:solidFill>
              </a:rPr>
              <a:t> </a:t>
            </a:r>
            <a:r>
              <a:rPr lang="en-US" dirty="0" err="1" smtClean="0">
                <a:solidFill>
                  <a:srgbClr val="FFFF00"/>
                </a:solidFill>
              </a:rPr>
              <a:t>প্রতিষ্ঠান</a:t>
            </a:r>
            <a:r>
              <a:rPr lang="en-US" dirty="0" smtClean="0">
                <a:solidFill>
                  <a:srgbClr val="FFFF00"/>
                </a:solidFill>
              </a:rPr>
              <a:t>।</a:t>
            </a:r>
          </a:p>
          <a:p>
            <a:pPr marL="137160" indent="0">
              <a:buNone/>
            </a:pPr>
            <a:r>
              <a:rPr lang="en-US" dirty="0" err="1" smtClean="0">
                <a:solidFill>
                  <a:srgbClr val="FF0000"/>
                </a:solidFill>
              </a:rPr>
              <a:t>চাহিদা</a:t>
            </a:r>
            <a:r>
              <a:rPr lang="en-US" dirty="0" smtClean="0">
                <a:solidFill>
                  <a:srgbClr val="FF0000"/>
                </a:solidFill>
              </a:rPr>
              <a:t>: </a:t>
            </a:r>
            <a:r>
              <a:rPr lang="en-US" dirty="0" err="1" smtClean="0">
                <a:solidFill>
                  <a:srgbClr val="FFFF00"/>
                </a:solidFill>
              </a:rPr>
              <a:t>ভোক্তাদের</a:t>
            </a:r>
            <a:r>
              <a:rPr lang="en-US" dirty="0" smtClean="0">
                <a:solidFill>
                  <a:srgbClr val="FFFF00"/>
                </a:solidFill>
              </a:rPr>
              <a:t> </a:t>
            </a:r>
            <a:r>
              <a:rPr lang="en-US" dirty="0" err="1" smtClean="0">
                <a:solidFill>
                  <a:srgbClr val="FFFF00"/>
                </a:solidFill>
              </a:rPr>
              <a:t>চাহিদা</a:t>
            </a:r>
            <a:r>
              <a:rPr lang="en-US" dirty="0" smtClean="0">
                <a:solidFill>
                  <a:srgbClr val="FFFF00"/>
                </a:solidFill>
              </a:rPr>
              <a:t> </a:t>
            </a:r>
            <a:r>
              <a:rPr lang="en-US" dirty="0" err="1" smtClean="0">
                <a:solidFill>
                  <a:srgbClr val="FFFF00"/>
                </a:solidFill>
              </a:rPr>
              <a:t>সঠিকভাবে</a:t>
            </a:r>
            <a:r>
              <a:rPr lang="en-US" dirty="0" smtClean="0">
                <a:solidFill>
                  <a:srgbClr val="FFFF00"/>
                </a:solidFill>
              </a:rPr>
              <a:t> </a:t>
            </a:r>
            <a:r>
              <a:rPr lang="en-US" dirty="0" err="1" smtClean="0">
                <a:solidFill>
                  <a:srgbClr val="FFFF00"/>
                </a:solidFill>
              </a:rPr>
              <a:t>পূরণ</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গেলে</a:t>
            </a:r>
            <a:r>
              <a:rPr lang="en-US" dirty="0" smtClean="0">
                <a:solidFill>
                  <a:srgbClr val="FFFF00"/>
                </a:solidFill>
              </a:rPr>
              <a:t> </a:t>
            </a:r>
            <a:r>
              <a:rPr lang="en-US" dirty="0" err="1" smtClean="0">
                <a:solidFill>
                  <a:srgbClr val="FFFF00"/>
                </a:solidFill>
              </a:rPr>
              <a:t>অবশ্যই</a:t>
            </a:r>
            <a:r>
              <a:rPr lang="en-US" dirty="0" smtClean="0">
                <a:solidFill>
                  <a:srgbClr val="FFFF00"/>
                </a:solidFill>
              </a:rPr>
              <a:t> </a:t>
            </a:r>
            <a:r>
              <a:rPr lang="en-US" dirty="0" err="1" smtClean="0">
                <a:solidFill>
                  <a:srgbClr val="FFFF00"/>
                </a:solidFill>
              </a:rPr>
              <a:t>বাজার</a:t>
            </a:r>
            <a:r>
              <a:rPr lang="en-US" dirty="0" smtClean="0">
                <a:solidFill>
                  <a:srgbClr val="FFFF00"/>
                </a:solidFill>
              </a:rPr>
              <a:t> </a:t>
            </a:r>
            <a:r>
              <a:rPr lang="en-US" dirty="0" err="1" smtClean="0">
                <a:solidFill>
                  <a:srgbClr val="FFFF00"/>
                </a:solidFill>
              </a:rPr>
              <a:t>সঠিক</a:t>
            </a:r>
            <a:r>
              <a:rPr lang="en-US" dirty="0" smtClean="0">
                <a:solidFill>
                  <a:srgbClr val="FFFF00"/>
                </a:solidFill>
              </a:rPr>
              <a:t> </a:t>
            </a:r>
            <a:r>
              <a:rPr lang="en-US" dirty="0" err="1" smtClean="0">
                <a:solidFill>
                  <a:srgbClr val="FFFF00"/>
                </a:solidFill>
              </a:rPr>
              <a:t>স্থানে</a:t>
            </a:r>
            <a:r>
              <a:rPr lang="en-US" dirty="0" smtClean="0">
                <a:solidFill>
                  <a:srgbClr val="FFFF00"/>
                </a:solidFill>
              </a:rPr>
              <a:t> </a:t>
            </a:r>
            <a:r>
              <a:rPr lang="en-US" dirty="0" err="1" smtClean="0">
                <a:solidFill>
                  <a:srgbClr val="FFFF00"/>
                </a:solidFill>
              </a:rPr>
              <a:t>স্থাপন</a:t>
            </a:r>
            <a:r>
              <a:rPr lang="en-US" dirty="0" smtClean="0">
                <a:solidFill>
                  <a:srgbClr val="FFFF00"/>
                </a:solidFill>
              </a:rPr>
              <a:t> </a:t>
            </a:r>
            <a:r>
              <a:rPr lang="en-US" dirty="0" err="1" smtClean="0">
                <a:solidFill>
                  <a:srgbClr val="FFFF00"/>
                </a:solidFill>
              </a:rPr>
              <a:t>করতে</a:t>
            </a:r>
            <a:r>
              <a:rPr lang="en-US" dirty="0" smtClean="0">
                <a:solidFill>
                  <a:srgbClr val="FFFF00"/>
                </a:solidFill>
              </a:rPr>
              <a:t> </a:t>
            </a:r>
            <a:r>
              <a:rPr lang="en-US" dirty="0" err="1" smtClean="0">
                <a:solidFill>
                  <a:srgbClr val="FFFF00"/>
                </a:solidFill>
              </a:rPr>
              <a:t>হবে</a:t>
            </a:r>
            <a:r>
              <a:rPr lang="en-US" dirty="0" smtClean="0">
                <a:solidFill>
                  <a:srgbClr val="FFFF00"/>
                </a:solidFill>
              </a:rPr>
              <a:t>।</a:t>
            </a:r>
          </a:p>
          <a:p>
            <a:pPr marL="137160" indent="0">
              <a:buNone/>
            </a:pPr>
            <a:r>
              <a:rPr lang="en-US" dirty="0" err="1" smtClean="0">
                <a:solidFill>
                  <a:srgbClr val="FF0000"/>
                </a:solidFill>
              </a:rPr>
              <a:t>ব্যয়ের</a:t>
            </a:r>
            <a:r>
              <a:rPr lang="en-US" dirty="0" smtClean="0">
                <a:solidFill>
                  <a:srgbClr val="FF0000"/>
                </a:solidFill>
              </a:rPr>
              <a:t> </a:t>
            </a:r>
            <a:r>
              <a:rPr lang="en-US" dirty="0" err="1" smtClean="0">
                <a:solidFill>
                  <a:srgbClr val="FF0000"/>
                </a:solidFill>
              </a:rPr>
              <a:t>সামর্</a:t>
            </a:r>
            <a:r>
              <a:rPr lang="en-US" dirty="0" err="1" smtClean="0">
                <a:solidFill>
                  <a:srgbClr val="FFFF00"/>
                </a:solidFill>
              </a:rPr>
              <a:t>থ্য</a:t>
            </a:r>
            <a:r>
              <a:rPr lang="en-US" dirty="0" smtClean="0">
                <a:solidFill>
                  <a:srgbClr val="FFFF00"/>
                </a:solidFill>
              </a:rPr>
              <a:t>: </a:t>
            </a:r>
            <a:r>
              <a:rPr lang="en-US" dirty="0" err="1" smtClean="0">
                <a:solidFill>
                  <a:srgbClr val="FFFF00"/>
                </a:solidFill>
              </a:rPr>
              <a:t>ক্রেতাদের</a:t>
            </a:r>
            <a:r>
              <a:rPr lang="en-US" dirty="0" smtClean="0">
                <a:solidFill>
                  <a:srgbClr val="FFFF00"/>
                </a:solidFill>
              </a:rPr>
              <a:t> </a:t>
            </a:r>
            <a:r>
              <a:rPr lang="en-US" dirty="0" err="1" smtClean="0">
                <a:solidFill>
                  <a:srgbClr val="FFFF00"/>
                </a:solidFill>
              </a:rPr>
              <a:t>পণ্য</a:t>
            </a:r>
            <a:r>
              <a:rPr lang="en-US" dirty="0" smtClean="0">
                <a:solidFill>
                  <a:srgbClr val="FFFF00"/>
                </a:solidFill>
              </a:rPr>
              <a:t> </a:t>
            </a:r>
            <a:r>
              <a:rPr lang="en-US" dirty="0" err="1" smtClean="0">
                <a:solidFill>
                  <a:srgbClr val="FFFF00"/>
                </a:solidFill>
              </a:rPr>
              <a:t>ক্রয়ের</a:t>
            </a:r>
            <a:r>
              <a:rPr lang="en-US" dirty="0" smtClean="0">
                <a:solidFill>
                  <a:srgbClr val="FFFF00"/>
                </a:solidFill>
              </a:rPr>
              <a:t> </a:t>
            </a:r>
            <a:r>
              <a:rPr lang="en-US" dirty="0" err="1" smtClean="0">
                <a:solidFill>
                  <a:srgbClr val="FFFF00"/>
                </a:solidFill>
              </a:rPr>
              <a:t>ইচ্ছা</a:t>
            </a:r>
            <a:r>
              <a:rPr lang="en-US" dirty="0" smtClean="0">
                <a:solidFill>
                  <a:srgbClr val="FFFF00"/>
                </a:solidFill>
              </a:rPr>
              <a:t> </a:t>
            </a:r>
            <a:r>
              <a:rPr lang="en-US" dirty="0" err="1" smtClean="0">
                <a:solidFill>
                  <a:srgbClr val="FFFF00"/>
                </a:solidFill>
              </a:rPr>
              <a:t>পাশাপাশি</a:t>
            </a:r>
            <a:r>
              <a:rPr lang="en-US" dirty="0" smtClean="0">
                <a:solidFill>
                  <a:srgbClr val="FFFF00"/>
                </a:solidFill>
              </a:rPr>
              <a:t> </a:t>
            </a:r>
            <a:r>
              <a:rPr lang="en-US" dirty="0" err="1" smtClean="0">
                <a:solidFill>
                  <a:srgbClr val="FFFF00"/>
                </a:solidFill>
              </a:rPr>
              <a:t>ব্যয়ের</a:t>
            </a:r>
            <a:r>
              <a:rPr lang="en-US" dirty="0" smtClean="0">
                <a:solidFill>
                  <a:srgbClr val="FFFF00"/>
                </a:solidFill>
              </a:rPr>
              <a:t> </a:t>
            </a:r>
            <a:r>
              <a:rPr lang="en-US" dirty="0" err="1" smtClean="0">
                <a:solidFill>
                  <a:srgbClr val="FFFF00"/>
                </a:solidFill>
              </a:rPr>
              <a:t>সামর্থ্য</a:t>
            </a:r>
            <a:r>
              <a:rPr lang="en-US" dirty="0" smtClean="0">
                <a:solidFill>
                  <a:srgbClr val="FFFF00"/>
                </a:solidFill>
              </a:rPr>
              <a:t> </a:t>
            </a:r>
            <a:r>
              <a:rPr lang="en-US" dirty="0" err="1" smtClean="0">
                <a:solidFill>
                  <a:srgbClr val="FFFF00"/>
                </a:solidFill>
              </a:rPr>
              <a:t>থাকতে</a:t>
            </a:r>
            <a:r>
              <a:rPr lang="en-US" dirty="0" smtClean="0">
                <a:solidFill>
                  <a:srgbClr val="FFFF00"/>
                </a:solidFill>
              </a:rPr>
              <a:t> </a:t>
            </a:r>
            <a:r>
              <a:rPr lang="en-US" dirty="0" err="1" smtClean="0">
                <a:solidFill>
                  <a:srgbClr val="FFFF00"/>
                </a:solidFill>
              </a:rPr>
              <a:t>হবে</a:t>
            </a:r>
            <a:r>
              <a:rPr lang="en-US" dirty="0" smtClean="0">
                <a:solidFill>
                  <a:srgbClr val="FFFF00"/>
                </a:solidFill>
              </a:rPr>
              <a:t>।</a:t>
            </a:r>
          </a:p>
          <a:p>
            <a:pPr marL="137160" indent="0">
              <a:buNone/>
            </a:pPr>
            <a:r>
              <a:rPr lang="en-US" dirty="0" err="1" smtClean="0">
                <a:solidFill>
                  <a:srgbClr val="FF0000"/>
                </a:solidFill>
              </a:rPr>
              <a:t>ব্যয়ের</a:t>
            </a:r>
            <a:r>
              <a:rPr lang="en-US" dirty="0" smtClean="0">
                <a:solidFill>
                  <a:srgbClr val="FF0000"/>
                </a:solidFill>
              </a:rPr>
              <a:t> </a:t>
            </a:r>
            <a:r>
              <a:rPr lang="en-US" dirty="0" err="1" smtClean="0">
                <a:solidFill>
                  <a:srgbClr val="FF0000"/>
                </a:solidFill>
              </a:rPr>
              <a:t>ইচ্ছা</a:t>
            </a:r>
            <a:r>
              <a:rPr lang="en-US" dirty="0" smtClean="0">
                <a:solidFill>
                  <a:srgbClr val="FF0000"/>
                </a:solidFill>
              </a:rPr>
              <a:t> : </a:t>
            </a:r>
            <a:r>
              <a:rPr lang="en-US" dirty="0" err="1" smtClean="0">
                <a:solidFill>
                  <a:srgbClr val="FFFF00"/>
                </a:solidFill>
              </a:rPr>
              <a:t>সামর্থ্যের</a:t>
            </a:r>
            <a:r>
              <a:rPr lang="en-US" dirty="0" smtClean="0">
                <a:solidFill>
                  <a:srgbClr val="FFFF00"/>
                </a:solidFill>
              </a:rPr>
              <a:t> </a:t>
            </a:r>
            <a:r>
              <a:rPr lang="en-US" dirty="0" err="1" smtClean="0">
                <a:solidFill>
                  <a:srgbClr val="FFFF00"/>
                </a:solidFill>
              </a:rPr>
              <a:t>সাথে</a:t>
            </a:r>
            <a:r>
              <a:rPr lang="en-US" dirty="0" smtClean="0">
                <a:solidFill>
                  <a:srgbClr val="FFFF00"/>
                </a:solidFill>
              </a:rPr>
              <a:t> </a:t>
            </a:r>
            <a:r>
              <a:rPr lang="en-US" dirty="0" err="1" smtClean="0">
                <a:solidFill>
                  <a:srgbClr val="FFFF00"/>
                </a:solidFill>
              </a:rPr>
              <a:t>সাথে</a:t>
            </a:r>
            <a:r>
              <a:rPr lang="en-US" dirty="0" smtClean="0">
                <a:solidFill>
                  <a:srgbClr val="FFFF00"/>
                </a:solidFill>
              </a:rPr>
              <a:t>  </a:t>
            </a:r>
            <a:r>
              <a:rPr lang="en-US" dirty="0" err="1" smtClean="0">
                <a:solidFill>
                  <a:srgbClr val="FFFF00"/>
                </a:solidFill>
              </a:rPr>
              <a:t>অর্থ</a:t>
            </a:r>
            <a:r>
              <a:rPr lang="en-US" dirty="0" smtClean="0">
                <a:solidFill>
                  <a:srgbClr val="FFFF00"/>
                </a:solidFill>
              </a:rPr>
              <a:t> </a:t>
            </a:r>
            <a:r>
              <a:rPr lang="en-US" dirty="0" err="1" smtClean="0">
                <a:solidFill>
                  <a:srgbClr val="FFFF00"/>
                </a:solidFill>
              </a:rPr>
              <a:t>ব্যয়</a:t>
            </a:r>
            <a:r>
              <a:rPr lang="en-US" dirty="0" smtClean="0">
                <a:solidFill>
                  <a:srgbClr val="FFFF00"/>
                </a:solidFill>
              </a:rPr>
              <a:t> </a:t>
            </a:r>
            <a:r>
              <a:rPr lang="en-US" dirty="0" err="1" smtClean="0">
                <a:solidFill>
                  <a:srgbClr val="FFFF00"/>
                </a:solidFill>
              </a:rPr>
              <a:t>করার</a:t>
            </a:r>
            <a:r>
              <a:rPr lang="en-US" dirty="0" smtClean="0">
                <a:solidFill>
                  <a:srgbClr val="FFFF00"/>
                </a:solidFill>
              </a:rPr>
              <a:t> </a:t>
            </a:r>
            <a:r>
              <a:rPr lang="en-US" dirty="0" err="1" smtClean="0">
                <a:solidFill>
                  <a:srgbClr val="FFFF00"/>
                </a:solidFill>
              </a:rPr>
              <a:t>ইচ্ছা</a:t>
            </a:r>
            <a:r>
              <a:rPr lang="en-US" dirty="0" smtClean="0">
                <a:solidFill>
                  <a:srgbClr val="FFFF00"/>
                </a:solidFill>
              </a:rPr>
              <a:t> ও </a:t>
            </a:r>
            <a:r>
              <a:rPr lang="en-US" dirty="0" err="1" smtClean="0">
                <a:solidFill>
                  <a:srgbClr val="FF0000"/>
                </a:solidFill>
              </a:rPr>
              <a:t>ক্রেতার</a:t>
            </a:r>
            <a:r>
              <a:rPr lang="en-US" dirty="0" smtClean="0">
                <a:solidFill>
                  <a:srgbClr val="FF0000"/>
                </a:solidFill>
              </a:rPr>
              <a:t> </a:t>
            </a:r>
            <a:r>
              <a:rPr lang="en-US" dirty="0" err="1" smtClean="0">
                <a:solidFill>
                  <a:srgbClr val="FF0000"/>
                </a:solidFill>
              </a:rPr>
              <a:t>ধরণ</a:t>
            </a:r>
            <a:r>
              <a:rPr lang="en-US" dirty="0" smtClean="0">
                <a:solidFill>
                  <a:srgbClr val="FF0000"/>
                </a:solidFill>
              </a:rPr>
              <a:t> :</a:t>
            </a:r>
            <a:r>
              <a:rPr lang="en-US" dirty="0">
                <a:solidFill>
                  <a:srgbClr val="FFFF00"/>
                </a:solidFill>
              </a:rPr>
              <a:t> </a:t>
            </a:r>
            <a:r>
              <a:rPr lang="en-US" dirty="0" err="1" smtClean="0">
                <a:solidFill>
                  <a:srgbClr val="FFFF00"/>
                </a:solidFill>
              </a:rPr>
              <a:t>ক্রেতার</a:t>
            </a:r>
            <a:r>
              <a:rPr lang="en-US" dirty="0" smtClean="0">
                <a:solidFill>
                  <a:srgbClr val="FFFF00"/>
                </a:solidFill>
              </a:rPr>
              <a:t> </a:t>
            </a:r>
            <a:r>
              <a:rPr lang="en-US" dirty="0" err="1" smtClean="0">
                <a:solidFill>
                  <a:srgbClr val="FFFF00"/>
                </a:solidFill>
              </a:rPr>
              <a:t>ধরণ</a:t>
            </a:r>
            <a:r>
              <a:rPr lang="en-US" dirty="0" smtClean="0">
                <a:solidFill>
                  <a:srgbClr val="FFFF00"/>
                </a:solidFill>
              </a:rPr>
              <a:t> </a:t>
            </a:r>
            <a:r>
              <a:rPr lang="en-US" dirty="0" err="1" smtClean="0">
                <a:solidFill>
                  <a:srgbClr val="FFFF00"/>
                </a:solidFill>
              </a:rPr>
              <a:t>অনুযায়ী</a:t>
            </a:r>
            <a:r>
              <a:rPr lang="en-US" dirty="0" smtClean="0">
                <a:solidFill>
                  <a:srgbClr val="FFFF00"/>
                </a:solidFill>
              </a:rPr>
              <a:t> </a:t>
            </a:r>
            <a:r>
              <a:rPr lang="en-US" dirty="0" err="1" smtClean="0">
                <a:solidFill>
                  <a:srgbClr val="FFFF00"/>
                </a:solidFill>
              </a:rPr>
              <a:t>বাজারকে</a:t>
            </a:r>
            <a:r>
              <a:rPr lang="en-US" dirty="0" smtClean="0">
                <a:solidFill>
                  <a:srgbClr val="FFFF00"/>
                </a:solidFill>
              </a:rPr>
              <a:t> ২ </a:t>
            </a:r>
            <a:r>
              <a:rPr lang="en-US" dirty="0" err="1" smtClean="0">
                <a:solidFill>
                  <a:srgbClr val="FFFF00"/>
                </a:solidFill>
              </a:rPr>
              <a:t>ভাগে</a:t>
            </a:r>
            <a:r>
              <a:rPr lang="en-US" dirty="0" smtClean="0">
                <a:solidFill>
                  <a:srgbClr val="FFFF00"/>
                </a:solidFill>
              </a:rPr>
              <a:t> </a:t>
            </a:r>
            <a:r>
              <a:rPr lang="en-US" dirty="0" err="1" smtClean="0">
                <a:solidFill>
                  <a:srgbClr val="FFFF00"/>
                </a:solidFill>
              </a:rPr>
              <a:t>ভাগ</a:t>
            </a:r>
            <a:r>
              <a:rPr lang="en-US" dirty="0" smtClean="0">
                <a:solidFill>
                  <a:srgbClr val="FFFF00"/>
                </a:solidFill>
              </a:rPr>
              <a:t> </a:t>
            </a:r>
            <a:r>
              <a:rPr lang="en-US" dirty="0" err="1" smtClean="0">
                <a:solidFill>
                  <a:srgbClr val="FFFF00"/>
                </a:solidFill>
              </a:rPr>
              <a:t>করা</a:t>
            </a:r>
            <a:r>
              <a:rPr lang="en-US" dirty="0" smtClean="0">
                <a:solidFill>
                  <a:srgbClr val="FFFF00"/>
                </a:solidFill>
              </a:rPr>
              <a:t> </a:t>
            </a:r>
            <a:r>
              <a:rPr lang="en-US" dirty="0" err="1" smtClean="0">
                <a:solidFill>
                  <a:srgbClr val="FFFF00"/>
                </a:solidFill>
              </a:rPr>
              <a:t>হয়েছে</a:t>
            </a:r>
            <a:r>
              <a:rPr lang="en-US" dirty="0" smtClean="0">
                <a:solidFill>
                  <a:srgbClr val="FFFF00"/>
                </a:solidFill>
              </a:rPr>
              <a:t>।</a:t>
            </a:r>
            <a:endParaRPr lang="en-US" dirty="0">
              <a:solidFill>
                <a:srgbClr val="FFFF00"/>
              </a:solidFill>
            </a:endParaRPr>
          </a:p>
        </p:txBody>
      </p:sp>
    </p:spTree>
    <p:extLst>
      <p:ext uri="{BB962C8B-B14F-4D97-AF65-F5344CB8AC3E}">
        <p14:creationId xmlns:p14="http://schemas.microsoft.com/office/powerpoint/2010/main" val="286328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a:solidFill>
            <a:srgbClr val="92D050"/>
          </a:solidFill>
          <a:ln>
            <a:solidFill>
              <a:schemeClr val="accent3"/>
            </a:solidFill>
          </a:ln>
        </p:spPr>
        <p:txBody>
          <a:bodyPr>
            <a:normAutofit fontScale="90000"/>
          </a:bodyPr>
          <a:lstStyle/>
          <a:p>
            <a:r>
              <a:rPr lang="en-US" dirty="0" err="1" smtClean="0">
                <a:solidFill>
                  <a:schemeClr val="bg1"/>
                </a:solidFill>
              </a:rPr>
              <a:t>আলোচ্য</a:t>
            </a:r>
            <a:r>
              <a:rPr lang="en-US" dirty="0" smtClean="0">
                <a:solidFill>
                  <a:schemeClr val="bg1"/>
                </a:solidFill>
              </a:rPr>
              <a:t> </a:t>
            </a:r>
            <a:r>
              <a:rPr lang="en-US" dirty="0" err="1" smtClean="0">
                <a:solidFill>
                  <a:schemeClr val="bg1"/>
                </a:solidFill>
              </a:rPr>
              <a:t>বিষয়</a:t>
            </a:r>
            <a:r>
              <a:rPr lang="en-US" dirty="0" smtClean="0">
                <a:solidFill>
                  <a:schemeClr val="bg1"/>
                </a:solidFill>
              </a:rPr>
              <a:t> :</a:t>
            </a:r>
            <a:br>
              <a:rPr lang="en-US" dirty="0" smtClean="0">
                <a:solidFill>
                  <a:schemeClr val="bg1"/>
                </a:solidFill>
              </a:rPr>
            </a:br>
            <a:r>
              <a:rPr lang="en-US" dirty="0" smtClean="0">
                <a:solidFill>
                  <a:schemeClr val="bg1"/>
                </a:solidFill>
              </a:rPr>
              <a:t>(</a:t>
            </a:r>
            <a:r>
              <a:rPr lang="en-US" dirty="0" err="1" smtClean="0">
                <a:solidFill>
                  <a:schemeClr val="bg1"/>
                </a:solidFill>
              </a:rPr>
              <a:t>পাইকারের</a:t>
            </a:r>
            <a:r>
              <a:rPr lang="en-US" dirty="0" smtClean="0">
                <a:solidFill>
                  <a:schemeClr val="bg1"/>
                </a:solidFill>
              </a:rPr>
              <a:t> </a:t>
            </a:r>
            <a:r>
              <a:rPr lang="en-US" dirty="0" err="1" smtClean="0">
                <a:solidFill>
                  <a:schemeClr val="bg1"/>
                </a:solidFill>
              </a:rPr>
              <a:t>শ্রেণিবিভাগ</a:t>
            </a:r>
            <a:r>
              <a:rPr lang="en-US" dirty="0" smtClean="0"/>
              <a:t>) </a:t>
            </a:r>
            <a:endParaRPr lang="en-US" dirty="0"/>
          </a:p>
        </p:txBody>
      </p:sp>
      <p:sp>
        <p:nvSpPr>
          <p:cNvPr id="3" name="Content Placeholder 2"/>
          <p:cNvSpPr>
            <a:spLocks noGrp="1"/>
          </p:cNvSpPr>
          <p:nvPr>
            <p:ph idx="1"/>
          </p:nvPr>
        </p:nvSpPr>
        <p:spPr>
          <a:xfrm>
            <a:off x="0" y="990600"/>
            <a:ext cx="9144000" cy="5867400"/>
          </a:xfrm>
          <a:solidFill>
            <a:schemeClr val="accent3">
              <a:lumMod val="75000"/>
            </a:schemeClr>
          </a:solidFill>
        </p:spPr>
        <p:txBody>
          <a:bodyPr>
            <a:normAutofit fontScale="92500" lnSpcReduction="10000"/>
          </a:bodyPr>
          <a:lstStyle/>
          <a:p>
            <a:pPr>
              <a:buNone/>
            </a:pPr>
            <a:endParaRPr lang="en-US" sz="2000" dirty="0" smtClean="0">
              <a:solidFill>
                <a:schemeClr val="bg1"/>
              </a:solidFill>
            </a:endParaRPr>
          </a:p>
          <a:p>
            <a:pPr>
              <a:buNone/>
            </a:pPr>
            <a:endParaRPr lang="en-US" sz="2000" dirty="0" smtClean="0">
              <a:solidFill>
                <a:schemeClr val="bg1"/>
              </a:solidFill>
            </a:endParaRPr>
          </a:p>
          <a:p>
            <a:pPr marL="137160" indent="0">
              <a:buNone/>
            </a:pPr>
            <a:r>
              <a:rPr lang="bn-IN" dirty="0" smtClean="0">
                <a:solidFill>
                  <a:schemeClr val="bg1"/>
                </a:solidFill>
              </a:rPr>
              <a:t>পাইকারি </a:t>
            </a:r>
            <a:r>
              <a:rPr lang="bn-IN" dirty="0">
                <a:solidFill>
                  <a:schemeClr val="bg1"/>
                </a:solidFill>
              </a:rPr>
              <a:t>ব্যবসায়ের শ্রেণিবিভাগ: নি¤ে</a:t>
            </a:r>
            <a:r>
              <a:rPr lang="en-US" dirty="0">
                <a:solidFill>
                  <a:schemeClr val="bg1"/>
                </a:solidFill>
              </a:rPr>
              <a:t>œ </a:t>
            </a:r>
            <a:r>
              <a:rPr lang="bn-IN" dirty="0">
                <a:solidFill>
                  <a:schemeClr val="bg1"/>
                </a:solidFill>
              </a:rPr>
              <a:t>পাইকারি ব্যবসায়ীর শ্রেণিবিভাগ সমূহ উল্লেখ করা হল-</a:t>
            </a:r>
          </a:p>
          <a:p>
            <a:r>
              <a:rPr lang="bn-IN" dirty="0">
                <a:solidFill>
                  <a:schemeClr val="bg1"/>
                </a:solidFill>
              </a:rPr>
              <a:t>ক) ব্যবসায়ী পাইকার: যে সকল পাইকারি ব্যবসায়ী নিজেদের মূলধন বিনিয়োগ করে ব্যবসায় পরিচালনা করে তাদেরকে ব্যবসায়ী পাইকার বলে। ব্যবসায়ী পাইকার কয়েক ধরণের হয়ে থাকে:- </a:t>
            </a:r>
          </a:p>
          <a:p>
            <a:endParaRPr lang="bn-IN" dirty="0">
              <a:solidFill>
                <a:schemeClr val="bg1"/>
              </a:solidFill>
            </a:endParaRPr>
          </a:p>
          <a:p>
            <a:r>
              <a:rPr lang="bn-IN" dirty="0">
                <a:solidFill>
                  <a:schemeClr val="bg1"/>
                </a:solidFill>
              </a:rPr>
              <a:t>১. পূর্ণ সেবাদানকারী পাইকার	২. সীমিত সেবাদানকারী পাইকার।</a:t>
            </a:r>
          </a:p>
          <a:p>
            <a:endParaRPr lang="bn-IN" dirty="0">
              <a:solidFill>
                <a:schemeClr val="bg1"/>
              </a:solidFill>
            </a:endParaRPr>
          </a:p>
          <a:p>
            <a:r>
              <a:rPr lang="bn-IN" dirty="0">
                <a:solidFill>
                  <a:schemeClr val="bg1"/>
                </a:solidFill>
              </a:rPr>
              <a:t>খ) দালাল  পাইকার:  যে সকল পাইকার পণ্যের মালিকানা স্বত্ব¡ গ্রহণ করে না এবং সীমিত পর্যায়ের সেবা দানের মাধ্যমে মধ্যস্থ ব্যবসাযীর ভূমিকা পালন করে, তাদেরক দালাল বা প্রতিনিধি পাইকার বলে।</a:t>
            </a:r>
          </a:p>
          <a:p>
            <a:endParaRPr lang="bn-IN"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34344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heel(1)">
                                      <p:cBhvr>
                                        <p:cTn id="3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99"/>
          </a:solidFill>
        </p:spPr>
        <p:txBody>
          <a:bodyPr/>
          <a:lstStyle/>
          <a:p>
            <a:r>
              <a:rPr lang="en-US" dirty="0" err="1" smtClean="0"/>
              <a:t>বিস্তারিত</a:t>
            </a:r>
            <a:endParaRPr lang="en-US" dirty="0"/>
          </a:p>
        </p:txBody>
      </p:sp>
      <p:sp>
        <p:nvSpPr>
          <p:cNvPr id="3" name="Content Placeholder 2"/>
          <p:cNvSpPr>
            <a:spLocks noGrp="1"/>
          </p:cNvSpPr>
          <p:nvPr>
            <p:ph idx="1"/>
          </p:nvPr>
        </p:nvSpPr>
        <p:spPr>
          <a:xfrm>
            <a:off x="457200" y="1600200"/>
            <a:ext cx="8229600" cy="5029200"/>
          </a:xfrm>
          <a:solidFill>
            <a:schemeClr val="accent3">
              <a:lumMod val="75000"/>
            </a:schemeClr>
          </a:solidFill>
        </p:spPr>
        <p:txBody>
          <a:bodyPr>
            <a:normAutofit/>
          </a:bodyPr>
          <a:lstStyle/>
          <a:p>
            <a:r>
              <a:rPr lang="en-US" dirty="0" err="1" smtClean="0">
                <a:solidFill>
                  <a:srgbClr val="FF0000"/>
                </a:solidFill>
              </a:rPr>
              <a:t>শিল্প</a:t>
            </a:r>
            <a:r>
              <a:rPr lang="en-US" dirty="0" smtClean="0">
                <a:solidFill>
                  <a:srgbClr val="FF0000"/>
                </a:solidFill>
              </a:rPr>
              <a:t> </a:t>
            </a:r>
            <a:r>
              <a:rPr lang="en-US" dirty="0" err="1" smtClean="0">
                <a:solidFill>
                  <a:srgbClr val="FF0000"/>
                </a:solidFill>
              </a:rPr>
              <a:t>বাজার</a:t>
            </a:r>
            <a:r>
              <a:rPr lang="en-US" dirty="0" smtClean="0">
                <a:solidFill>
                  <a:srgbClr val="FF0000"/>
                </a:solidFill>
              </a:rPr>
              <a:t> </a:t>
            </a:r>
            <a:r>
              <a:rPr lang="en-US" dirty="0" smtClean="0"/>
              <a:t>: </a:t>
            </a:r>
            <a:r>
              <a:rPr lang="en-US" dirty="0" err="1" smtClean="0">
                <a:solidFill>
                  <a:schemeClr val="bg1"/>
                </a:solidFill>
              </a:rPr>
              <a:t>যে</a:t>
            </a:r>
            <a:r>
              <a:rPr lang="en-US" dirty="0" smtClean="0">
                <a:solidFill>
                  <a:schemeClr val="bg1"/>
                </a:solidFill>
              </a:rPr>
              <a:t>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শিল্পের</a:t>
            </a:r>
            <a:r>
              <a:rPr lang="en-US" dirty="0" smtClean="0">
                <a:solidFill>
                  <a:schemeClr val="bg1"/>
                </a:solidFill>
              </a:rPr>
              <a:t> </a:t>
            </a:r>
            <a:r>
              <a:rPr lang="en-US" dirty="0" err="1" smtClean="0">
                <a:solidFill>
                  <a:schemeClr val="bg1"/>
                </a:solidFill>
              </a:rPr>
              <a:t>কাঁচামাল</a:t>
            </a:r>
            <a:r>
              <a:rPr lang="en-US" dirty="0" smtClean="0">
                <a:solidFill>
                  <a:schemeClr val="bg1"/>
                </a:solidFill>
              </a:rPr>
              <a:t> </a:t>
            </a:r>
            <a:r>
              <a:rPr lang="en-US" dirty="0" err="1" smtClean="0">
                <a:solidFill>
                  <a:schemeClr val="bg1"/>
                </a:solidFill>
              </a:rPr>
              <a:t>ক্রয়</a:t>
            </a:r>
            <a:r>
              <a:rPr lang="en-US" dirty="0" smtClean="0">
                <a:solidFill>
                  <a:schemeClr val="bg1"/>
                </a:solidFill>
              </a:rPr>
              <a:t> ও </a:t>
            </a:r>
            <a:r>
              <a:rPr lang="en-US" dirty="0" err="1" smtClean="0">
                <a:solidFill>
                  <a:schemeClr val="bg1"/>
                </a:solidFill>
              </a:rPr>
              <a:t>বিক্রয়</a:t>
            </a:r>
            <a:r>
              <a:rPr lang="en-US" dirty="0" smtClean="0">
                <a:solidFill>
                  <a:schemeClr val="bg1"/>
                </a:solidFill>
              </a:rPr>
              <a:t> </a:t>
            </a:r>
            <a:r>
              <a:rPr lang="en-US" dirty="0" err="1" smtClean="0">
                <a:solidFill>
                  <a:schemeClr val="bg1"/>
                </a:solidFill>
              </a:rPr>
              <a:t>করা</a:t>
            </a:r>
            <a:r>
              <a:rPr lang="en-US" dirty="0" smtClean="0">
                <a:solidFill>
                  <a:schemeClr val="bg1"/>
                </a:solidFill>
              </a:rPr>
              <a:t> </a:t>
            </a:r>
            <a:r>
              <a:rPr lang="en-US" dirty="0" err="1" smtClean="0">
                <a:solidFill>
                  <a:schemeClr val="bg1"/>
                </a:solidFill>
              </a:rPr>
              <a:t>হয়</a:t>
            </a:r>
            <a:r>
              <a:rPr lang="en-US" dirty="0" smtClean="0">
                <a:solidFill>
                  <a:schemeClr val="bg1"/>
                </a:solidFill>
              </a:rPr>
              <a:t> </a:t>
            </a:r>
            <a:r>
              <a:rPr lang="en-US" dirty="0" err="1" smtClean="0">
                <a:solidFill>
                  <a:schemeClr val="bg1"/>
                </a:solidFill>
              </a:rPr>
              <a:t>তাকেশিল্প</a:t>
            </a:r>
            <a:r>
              <a:rPr lang="en-US" dirty="0" smtClean="0">
                <a:solidFill>
                  <a:schemeClr val="bg1"/>
                </a:solidFill>
              </a:rPr>
              <a:t>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বলে</a:t>
            </a:r>
            <a:r>
              <a:rPr lang="en-US" dirty="0" smtClean="0">
                <a:solidFill>
                  <a:schemeClr val="bg1"/>
                </a:solidFill>
              </a:rPr>
              <a:t>। এ </a:t>
            </a:r>
            <a:r>
              <a:rPr lang="en-US" dirty="0" err="1" smtClean="0">
                <a:solidFill>
                  <a:schemeClr val="bg1"/>
                </a:solidFill>
              </a:rPr>
              <a:t>বাজারের</a:t>
            </a:r>
            <a:r>
              <a:rPr lang="en-US" dirty="0" smtClean="0">
                <a:solidFill>
                  <a:schemeClr val="bg1"/>
                </a:solidFill>
              </a:rPr>
              <a:t> </a:t>
            </a:r>
            <a:r>
              <a:rPr lang="en-US" dirty="0" err="1" smtClean="0">
                <a:solidFill>
                  <a:schemeClr val="bg1"/>
                </a:solidFill>
              </a:rPr>
              <a:t>বণ্টন</a:t>
            </a:r>
            <a:r>
              <a:rPr lang="en-US" dirty="0" smtClean="0">
                <a:solidFill>
                  <a:schemeClr val="bg1"/>
                </a:solidFill>
              </a:rPr>
              <a:t> </a:t>
            </a:r>
            <a:r>
              <a:rPr lang="en-US" dirty="0" err="1" smtClean="0">
                <a:solidFill>
                  <a:schemeClr val="bg1"/>
                </a:solidFill>
              </a:rPr>
              <a:t>প্রণালী</a:t>
            </a:r>
            <a:r>
              <a:rPr lang="en-US" dirty="0" smtClean="0">
                <a:solidFill>
                  <a:schemeClr val="bg1"/>
                </a:solidFill>
              </a:rPr>
              <a:t> </a:t>
            </a:r>
            <a:r>
              <a:rPr lang="en-US" dirty="0" err="1" smtClean="0">
                <a:solidFill>
                  <a:schemeClr val="bg1"/>
                </a:solidFill>
              </a:rPr>
              <a:t>সাধরণত</a:t>
            </a:r>
            <a:r>
              <a:rPr lang="en-US" dirty="0" smtClean="0">
                <a:solidFill>
                  <a:schemeClr val="bg1"/>
                </a:solidFill>
              </a:rPr>
              <a:t>  </a:t>
            </a:r>
            <a:r>
              <a:rPr lang="en-US" dirty="0" err="1" smtClean="0">
                <a:solidFill>
                  <a:schemeClr val="bg1"/>
                </a:solidFill>
              </a:rPr>
              <a:t>স্বল্প</a:t>
            </a:r>
            <a:r>
              <a:rPr lang="en-US" dirty="0" smtClean="0">
                <a:solidFill>
                  <a:schemeClr val="bg1"/>
                </a:solidFill>
              </a:rPr>
              <a:t> </a:t>
            </a:r>
            <a:r>
              <a:rPr lang="en-US" dirty="0" err="1" smtClean="0">
                <a:solidFill>
                  <a:schemeClr val="bg1"/>
                </a:solidFill>
              </a:rPr>
              <a:t>পরিসরের</a:t>
            </a:r>
            <a:r>
              <a:rPr lang="en-US" dirty="0" smtClean="0">
                <a:solidFill>
                  <a:schemeClr val="bg1"/>
                </a:solidFill>
              </a:rPr>
              <a:t> </a:t>
            </a:r>
            <a:r>
              <a:rPr lang="en-US" dirty="0" err="1" smtClean="0">
                <a:solidFill>
                  <a:schemeClr val="bg1"/>
                </a:solidFill>
              </a:rPr>
              <a:t>হয়ে</a:t>
            </a:r>
            <a:r>
              <a:rPr lang="en-US" dirty="0" smtClean="0">
                <a:solidFill>
                  <a:schemeClr val="bg1"/>
                </a:solidFill>
              </a:rPr>
              <a:t> </a:t>
            </a:r>
            <a:r>
              <a:rPr lang="en-US" dirty="0" err="1" smtClean="0">
                <a:solidFill>
                  <a:schemeClr val="bg1"/>
                </a:solidFill>
              </a:rPr>
              <a:t>থাকে</a:t>
            </a:r>
            <a:r>
              <a:rPr lang="en-US" dirty="0" smtClean="0">
                <a:solidFill>
                  <a:schemeClr val="bg1"/>
                </a:solidFill>
              </a:rPr>
              <a:t>। </a:t>
            </a:r>
            <a:r>
              <a:rPr lang="en-US" dirty="0" err="1" smtClean="0">
                <a:solidFill>
                  <a:schemeClr val="bg1"/>
                </a:solidFill>
              </a:rPr>
              <a:t>নির্দিষ্ট</a:t>
            </a:r>
            <a:r>
              <a:rPr lang="en-US" dirty="0" smtClean="0">
                <a:solidFill>
                  <a:schemeClr val="bg1"/>
                </a:solidFill>
              </a:rPr>
              <a:t> </a:t>
            </a:r>
            <a:r>
              <a:rPr lang="en-US" dirty="0" err="1" smtClean="0">
                <a:solidFill>
                  <a:schemeClr val="bg1"/>
                </a:solidFill>
              </a:rPr>
              <a:t>মৌসুমে</a:t>
            </a:r>
            <a:r>
              <a:rPr lang="en-US" dirty="0" smtClean="0">
                <a:solidFill>
                  <a:schemeClr val="bg1"/>
                </a:solidFill>
              </a:rPr>
              <a:t> এ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গুলোতে</a:t>
            </a:r>
            <a:r>
              <a:rPr lang="en-US" dirty="0" smtClean="0">
                <a:solidFill>
                  <a:schemeClr val="bg1"/>
                </a:solidFill>
              </a:rPr>
              <a:t> </a:t>
            </a:r>
            <a:r>
              <a:rPr lang="en-US" dirty="0" err="1" smtClean="0">
                <a:solidFill>
                  <a:schemeClr val="bg1"/>
                </a:solidFill>
              </a:rPr>
              <a:t>ভিড়</a:t>
            </a:r>
            <a:r>
              <a:rPr lang="en-US" dirty="0" smtClean="0">
                <a:solidFill>
                  <a:schemeClr val="bg1"/>
                </a:solidFill>
              </a:rPr>
              <a:t> </a:t>
            </a:r>
            <a:r>
              <a:rPr lang="en-US" dirty="0" err="1" smtClean="0">
                <a:solidFill>
                  <a:schemeClr val="bg1"/>
                </a:solidFill>
              </a:rPr>
              <a:t>জমে</a:t>
            </a:r>
            <a:r>
              <a:rPr lang="en-US" dirty="0" smtClean="0">
                <a:solidFill>
                  <a:schemeClr val="bg1"/>
                </a:solidFill>
              </a:rPr>
              <a:t> </a:t>
            </a:r>
            <a:r>
              <a:rPr lang="en-US" dirty="0" err="1" smtClean="0">
                <a:solidFill>
                  <a:schemeClr val="bg1"/>
                </a:solidFill>
              </a:rPr>
              <a:t>উঠে</a:t>
            </a:r>
            <a:r>
              <a:rPr lang="en-US" dirty="0" smtClean="0">
                <a:solidFill>
                  <a:schemeClr val="bg1"/>
                </a:solidFill>
              </a:rPr>
              <a:t>।</a:t>
            </a:r>
          </a:p>
          <a:p>
            <a:endParaRPr lang="en-US" dirty="0" smtClean="0">
              <a:solidFill>
                <a:srgbClr val="C00000"/>
              </a:solidFill>
            </a:endParaRPr>
          </a:p>
          <a:p>
            <a:r>
              <a:rPr lang="en-US" dirty="0" err="1" smtClean="0">
                <a:solidFill>
                  <a:srgbClr val="C00000"/>
                </a:solidFill>
              </a:rPr>
              <a:t>ভোক্তা</a:t>
            </a:r>
            <a:r>
              <a:rPr lang="en-US" dirty="0" smtClean="0">
                <a:solidFill>
                  <a:srgbClr val="C00000"/>
                </a:solidFill>
              </a:rPr>
              <a:t> </a:t>
            </a:r>
            <a:r>
              <a:rPr lang="en-US" dirty="0" err="1" smtClean="0">
                <a:solidFill>
                  <a:srgbClr val="C00000"/>
                </a:solidFill>
              </a:rPr>
              <a:t>বাজার</a:t>
            </a:r>
            <a:r>
              <a:rPr lang="en-US" dirty="0" smtClean="0">
                <a:solidFill>
                  <a:srgbClr val="C00000"/>
                </a:solidFill>
              </a:rPr>
              <a:t> </a:t>
            </a:r>
            <a:r>
              <a:rPr lang="en-US" dirty="0" smtClean="0">
                <a:solidFill>
                  <a:schemeClr val="bg1"/>
                </a:solidFill>
              </a:rPr>
              <a:t>: </a:t>
            </a:r>
            <a:r>
              <a:rPr lang="en-US" dirty="0" err="1" smtClean="0">
                <a:solidFill>
                  <a:schemeClr val="bg1"/>
                </a:solidFill>
              </a:rPr>
              <a:t>সাধারণত</a:t>
            </a:r>
            <a:r>
              <a:rPr lang="en-US" dirty="0" smtClean="0">
                <a:solidFill>
                  <a:schemeClr val="bg1"/>
                </a:solidFill>
              </a:rPr>
              <a:t> </a:t>
            </a:r>
            <a:r>
              <a:rPr lang="en-US" dirty="0" err="1" smtClean="0">
                <a:solidFill>
                  <a:schemeClr val="bg1"/>
                </a:solidFill>
              </a:rPr>
              <a:t>ভোক্তাদের</a:t>
            </a:r>
            <a:r>
              <a:rPr lang="en-US" dirty="0" smtClean="0">
                <a:solidFill>
                  <a:schemeClr val="bg1"/>
                </a:solidFill>
              </a:rPr>
              <a:t> </a:t>
            </a:r>
            <a:r>
              <a:rPr lang="en-US" dirty="0" err="1" smtClean="0">
                <a:solidFill>
                  <a:schemeClr val="bg1"/>
                </a:solidFill>
              </a:rPr>
              <a:t>নিয়ে</a:t>
            </a:r>
            <a:r>
              <a:rPr lang="en-US" dirty="0" smtClean="0">
                <a:solidFill>
                  <a:schemeClr val="bg1"/>
                </a:solidFill>
              </a:rPr>
              <a:t> </a:t>
            </a:r>
            <a:r>
              <a:rPr lang="en-US" dirty="0" err="1" smtClean="0">
                <a:solidFill>
                  <a:schemeClr val="bg1"/>
                </a:solidFill>
              </a:rPr>
              <a:t>যে</a:t>
            </a:r>
            <a:r>
              <a:rPr lang="en-US" dirty="0" smtClean="0">
                <a:solidFill>
                  <a:schemeClr val="bg1"/>
                </a:solidFill>
              </a:rPr>
              <a:t>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গঠিত</a:t>
            </a:r>
            <a:r>
              <a:rPr lang="en-US" dirty="0" smtClean="0">
                <a:solidFill>
                  <a:schemeClr val="bg1"/>
                </a:solidFill>
              </a:rPr>
              <a:t> </a:t>
            </a:r>
            <a:r>
              <a:rPr lang="en-US" dirty="0" err="1" smtClean="0">
                <a:solidFill>
                  <a:schemeClr val="bg1"/>
                </a:solidFill>
              </a:rPr>
              <a:t>হয়</a:t>
            </a:r>
            <a:r>
              <a:rPr lang="en-US" dirty="0" smtClean="0">
                <a:solidFill>
                  <a:schemeClr val="bg1"/>
                </a:solidFill>
              </a:rPr>
              <a:t> </a:t>
            </a:r>
            <a:r>
              <a:rPr lang="en-US" dirty="0" err="1" smtClean="0">
                <a:solidFill>
                  <a:schemeClr val="bg1"/>
                </a:solidFill>
              </a:rPr>
              <a:t>তাকে</a:t>
            </a:r>
            <a:r>
              <a:rPr lang="en-US" dirty="0" smtClean="0">
                <a:solidFill>
                  <a:schemeClr val="bg1"/>
                </a:solidFill>
              </a:rPr>
              <a:t> </a:t>
            </a:r>
            <a:r>
              <a:rPr lang="en-US" dirty="0" err="1" smtClean="0">
                <a:solidFill>
                  <a:schemeClr val="bg1"/>
                </a:solidFill>
              </a:rPr>
              <a:t>ভোক্তা</a:t>
            </a:r>
            <a:r>
              <a:rPr lang="en-US" dirty="0" smtClean="0">
                <a:solidFill>
                  <a:schemeClr val="bg1"/>
                </a:solidFill>
              </a:rPr>
              <a:t>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বলে</a:t>
            </a:r>
            <a:r>
              <a:rPr lang="en-US" dirty="0" smtClean="0">
                <a:solidFill>
                  <a:schemeClr val="bg1"/>
                </a:solidFill>
              </a:rPr>
              <a:t> । এ </a:t>
            </a:r>
            <a:r>
              <a:rPr lang="en-US" dirty="0" err="1" smtClean="0">
                <a:solidFill>
                  <a:schemeClr val="bg1"/>
                </a:solidFill>
              </a:rPr>
              <a:t>বাজারে</a:t>
            </a:r>
            <a:r>
              <a:rPr lang="en-US" dirty="0" smtClean="0">
                <a:solidFill>
                  <a:schemeClr val="bg1"/>
                </a:solidFill>
              </a:rPr>
              <a:t>  </a:t>
            </a:r>
            <a:r>
              <a:rPr lang="en-US" dirty="0" err="1" smtClean="0">
                <a:solidFill>
                  <a:schemeClr val="bg1"/>
                </a:solidFill>
              </a:rPr>
              <a:t>ভোগ্য</a:t>
            </a:r>
            <a:r>
              <a:rPr lang="en-US" dirty="0" smtClean="0">
                <a:solidFill>
                  <a:schemeClr val="bg1"/>
                </a:solidFill>
              </a:rPr>
              <a:t> </a:t>
            </a:r>
            <a:r>
              <a:rPr lang="en-US" dirty="0" err="1" smtClean="0">
                <a:solidFill>
                  <a:schemeClr val="bg1"/>
                </a:solidFill>
              </a:rPr>
              <a:t>পণ্যের</a:t>
            </a:r>
            <a:r>
              <a:rPr lang="en-US" dirty="0" smtClean="0">
                <a:solidFill>
                  <a:schemeClr val="bg1"/>
                </a:solidFill>
              </a:rPr>
              <a:t> </a:t>
            </a:r>
            <a:r>
              <a:rPr lang="en-US" dirty="0" err="1" smtClean="0">
                <a:solidFill>
                  <a:schemeClr val="bg1"/>
                </a:solidFill>
              </a:rPr>
              <a:t>সমাগম</a:t>
            </a:r>
            <a:r>
              <a:rPr lang="en-US" dirty="0" smtClean="0">
                <a:solidFill>
                  <a:schemeClr val="bg1"/>
                </a:solidFill>
              </a:rPr>
              <a:t> </a:t>
            </a:r>
            <a:r>
              <a:rPr lang="en-US" dirty="0" err="1" smtClean="0">
                <a:solidFill>
                  <a:schemeClr val="bg1"/>
                </a:solidFill>
              </a:rPr>
              <a:t>ঘটে</a:t>
            </a:r>
            <a:r>
              <a:rPr lang="en-US" dirty="0" smtClean="0">
                <a:solidFill>
                  <a:schemeClr val="bg1"/>
                </a:solidFill>
              </a:rPr>
              <a:t> </a:t>
            </a:r>
            <a:r>
              <a:rPr lang="en-US" dirty="0" err="1" smtClean="0">
                <a:solidFill>
                  <a:schemeClr val="bg1"/>
                </a:solidFill>
              </a:rPr>
              <a:t>বেশি</a:t>
            </a:r>
            <a:r>
              <a:rPr lang="en-US" dirty="0" smtClean="0">
                <a:solidFill>
                  <a:schemeClr val="bg1"/>
                </a:solidFill>
              </a:rPr>
              <a:t> । এ </a:t>
            </a:r>
            <a:r>
              <a:rPr lang="en-US" dirty="0" err="1" smtClean="0">
                <a:solidFill>
                  <a:schemeClr val="bg1"/>
                </a:solidFill>
              </a:rPr>
              <a:t>বাজারের</a:t>
            </a:r>
            <a:r>
              <a:rPr lang="en-US" dirty="0" smtClean="0">
                <a:solidFill>
                  <a:schemeClr val="bg1"/>
                </a:solidFill>
              </a:rPr>
              <a:t> </a:t>
            </a:r>
            <a:r>
              <a:rPr lang="en-US" dirty="0" err="1" smtClean="0">
                <a:solidFill>
                  <a:schemeClr val="bg1"/>
                </a:solidFill>
              </a:rPr>
              <a:t>বণ্টন</a:t>
            </a:r>
            <a:r>
              <a:rPr lang="en-US" dirty="0" smtClean="0">
                <a:solidFill>
                  <a:schemeClr val="bg1"/>
                </a:solidFill>
              </a:rPr>
              <a:t> </a:t>
            </a:r>
            <a:r>
              <a:rPr lang="en-US" dirty="0" err="1" smtClean="0">
                <a:solidFill>
                  <a:schemeClr val="bg1"/>
                </a:solidFill>
              </a:rPr>
              <a:t>প্রণালী</a:t>
            </a:r>
            <a:r>
              <a:rPr lang="en-US" dirty="0" smtClean="0">
                <a:solidFill>
                  <a:schemeClr val="bg1"/>
                </a:solidFill>
              </a:rPr>
              <a:t> </a:t>
            </a:r>
            <a:r>
              <a:rPr lang="en-US" dirty="0" err="1" smtClean="0">
                <a:solidFill>
                  <a:schemeClr val="bg1"/>
                </a:solidFill>
              </a:rPr>
              <a:t>সাধারণত</a:t>
            </a:r>
            <a:r>
              <a:rPr lang="en-US" dirty="0" smtClean="0">
                <a:solidFill>
                  <a:schemeClr val="bg1"/>
                </a:solidFill>
              </a:rPr>
              <a:t> </a:t>
            </a:r>
            <a:r>
              <a:rPr lang="en-US" dirty="0" err="1" smtClean="0">
                <a:solidFill>
                  <a:schemeClr val="bg1"/>
                </a:solidFill>
              </a:rPr>
              <a:t>দীর্ঘ</a:t>
            </a:r>
            <a:r>
              <a:rPr lang="en-US" dirty="0" smtClean="0">
                <a:solidFill>
                  <a:schemeClr val="bg1"/>
                </a:solidFill>
              </a:rPr>
              <a:t> </a:t>
            </a:r>
            <a:r>
              <a:rPr lang="en-US" dirty="0" err="1" smtClean="0">
                <a:solidFill>
                  <a:schemeClr val="bg1"/>
                </a:solidFill>
              </a:rPr>
              <a:t>হয়ে</a:t>
            </a:r>
            <a:r>
              <a:rPr lang="en-US" dirty="0" smtClean="0">
                <a:solidFill>
                  <a:schemeClr val="bg1"/>
                </a:solidFill>
              </a:rPr>
              <a:t> </a:t>
            </a:r>
            <a:r>
              <a:rPr lang="en-US" dirty="0" err="1" smtClean="0">
                <a:solidFill>
                  <a:schemeClr val="bg1"/>
                </a:solidFill>
              </a:rPr>
              <a:t>থাকে</a:t>
            </a:r>
            <a:r>
              <a:rPr lang="en-US" dirty="0" smtClean="0">
                <a:solidFill>
                  <a:schemeClr val="bg1"/>
                </a:solidFill>
              </a:rPr>
              <a:t>। এ </a:t>
            </a:r>
            <a:r>
              <a:rPr lang="en-US" dirty="0" err="1" smtClean="0">
                <a:solidFill>
                  <a:schemeClr val="bg1"/>
                </a:solidFill>
              </a:rPr>
              <a:t>বাজারের</a:t>
            </a:r>
            <a:r>
              <a:rPr lang="en-US" dirty="0" smtClean="0">
                <a:solidFill>
                  <a:schemeClr val="bg1"/>
                </a:solidFill>
              </a:rPr>
              <a:t> </a:t>
            </a:r>
            <a:r>
              <a:rPr lang="en-US" dirty="0" err="1" smtClean="0">
                <a:solidFill>
                  <a:schemeClr val="bg1"/>
                </a:solidFill>
              </a:rPr>
              <a:t>খুচরা</a:t>
            </a:r>
            <a:r>
              <a:rPr lang="en-US" dirty="0" smtClean="0">
                <a:solidFill>
                  <a:schemeClr val="bg1"/>
                </a:solidFill>
              </a:rPr>
              <a:t> </a:t>
            </a:r>
            <a:r>
              <a:rPr lang="en-US" dirty="0" err="1" smtClean="0">
                <a:solidFill>
                  <a:schemeClr val="bg1"/>
                </a:solidFill>
              </a:rPr>
              <a:t>শ্রেণীর</a:t>
            </a:r>
            <a:r>
              <a:rPr lang="en-US" dirty="0" smtClean="0">
                <a:solidFill>
                  <a:schemeClr val="bg1"/>
                </a:solidFill>
              </a:rPr>
              <a:t> </a:t>
            </a:r>
            <a:r>
              <a:rPr lang="en-US" dirty="0" err="1" smtClean="0">
                <a:solidFill>
                  <a:schemeClr val="bg1"/>
                </a:solidFill>
              </a:rPr>
              <a:t>ভোক্তারা</a:t>
            </a:r>
            <a:r>
              <a:rPr lang="en-US" dirty="0" smtClean="0">
                <a:solidFill>
                  <a:schemeClr val="bg1"/>
                </a:solidFill>
              </a:rPr>
              <a:t> </a:t>
            </a:r>
            <a:r>
              <a:rPr lang="en-US" dirty="0" err="1" smtClean="0">
                <a:solidFill>
                  <a:schemeClr val="bg1"/>
                </a:solidFill>
              </a:rPr>
              <a:t>অল্প</a:t>
            </a:r>
            <a:r>
              <a:rPr lang="en-US" dirty="0" smtClean="0">
                <a:solidFill>
                  <a:schemeClr val="bg1"/>
                </a:solidFill>
              </a:rPr>
              <a:t> </a:t>
            </a:r>
            <a:r>
              <a:rPr lang="en-US" dirty="0" err="1" smtClean="0">
                <a:solidFill>
                  <a:schemeClr val="bg1"/>
                </a:solidFill>
              </a:rPr>
              <a:t>অল্প</a:t>
            </a:r>
            <a:r>
              <a:rPr lang="en-US" dirty="0" smtClean="0">
                <a:solidFill>
                  <a:schemeClr val="bg1"/>
                </a:solidFill>
              </a:rPr>
              <a:t> </a:t>
            </a:r>
            <a:r>
              <a:rPr lang="en-US" dirty="0" err="1" smtClean="0">
                <a:solidFill>
                  <a:schemeClr val="bg1"/>
                </a:solidFill>
              </a:rPr>
              <a:t>পরিমাণে</a:t>
            </a:r>
            <a:r>
              <a:rPr lang="en-US" dirty="0" smtClean="0">
                <a:solidFill>
                  <a:schemeClr val="bg1"/>
                </a:solidFill>
              </a:rPr>
              <a:t> </a:t>
            </a:r>
            <a:r>
              <a:rPr lang="en-US" dirty="0" err="1" smtClean="0">
                <a:solidFill>
                  <a:schemeClr val="bg1"/>
                </a:solidFill>
              </a:rPr>
              <a:t>পণ্য</a:t>
            </a:r>
            <a:r>
              <a:rPr lang="en-US" dirty="0" smtClean="0">
                <a:solidFill>
                  <a:schemeClr val="bg1"/>
                </a:solidFill>
              </a:rPr>
              <a:t> </a:t>
            </a:r>
            <a:r>
              <a:rPr lang="en-US" dirty="0" err="1" smtClean="0">
                <a:solidFill>
                  <a:schemeClr val="bg1"/>
                </a:solidFill>
              </a:rPr>
              <a:t>ক্রয়</a:t>
            </a:r>
            <a:r>
              <a:rPr lang="en-US" dirty="0" smtClean="0">
                <a:solidFill>
                  <a:schemeClr val="bg1"/>
                </a:solidFill>
              </a:rPr>
              <a:t> </a:t>
            </a:r>
            <a:r>
              <a:rPr lang="en-US" dirty="0" err="1" smtClean="0">
                <a:solidFill>
                  <a:schemeClr val="bg1"/>
                </a:solidFill>
              </a:rPr>
              <a:t>করে</a:t>
            </a:r>
            <a:r>
              <a:rPr lang="en-US" dirty="0" smtClean="0">
                <a:solidFill>
                  <a:schemeClr val="bg1"/>
                </a:solidFill>
              </a:rPr>
              <a:t> </a:t>
            </a:r>
            <a:r>
              <a:rPr lang="en-US" dirty="0" err="1" smtClean="0">
                <a:solidFill>
                  <a:schemeClr val="bg1"/>
                </a:solidFill>
              </a:rPr>
              <a:t>থাকে</a:t>
            </a:r>
            <a:r>
              <a:rPr lang="en-US" dirty="0" smtClean="0">
                <a:solidFill>
                  <a:schemeClr val="bg1"/>
                </a:solidFill>
              </a:rPr>
              <a:t> </a:t>
            </a:r>
            <a:r>
              <a:rPr lang="en-US" dirty="0" err="1" smtClean="0">
                <a:solidFill>
                  <a:schemeClr val="bg1"/>
                </a:solidFill>
              </a:rPr>
              <a:t>এবং</a:t>
            </a:r>
            <a:r>
              <a:rPr lang="en-US" dirty="0" smtClean="0">
                <a:solidFill>
                  <a:schemeClr val="bg1"/>
                </a:solidFill>
              </a:rPr>
              <a:t> </a:t>
            </a:r>
            <a:r>
              <a:rPr lang="en-US" dirty="0" err="1" smtClean="0">
                <a:solidFill>
                  <a:schemeClr val="bg1"/>
                </a:solidFill>
              </a:rPr>
              <a:t>ক্রীত</a:t>
            </a:r>
            <a:r>
              <a:rPr lang="en-US" dirty="0" smtClean="0">
                <a:solidFill>
                  <a:schemeClr val="bg1"/>
                </a:solidFill>
              </a:rPr>
              <a:t> </a:t>
            </a:r>
            <a:r>
              <a:rPr lang="en-US" dirty="0" err="1" smtClean="0">
                <a:solidFill>
                  <a:schemeClr val="bg1"/>
                </a:solidFill>
              </a:rPr>
              <a:t>পণ্যের</a:t>
            </a:r>
            <a:r>
              <a:rPr lang="en-US" dirty="0" smtClean="0">
                <a:solidFill>
                  <a:schemeClr val="bg1"/>
                </a:solidFill>
              </a:rPr>
              <a:t> </a:t>
            </a:r>
            <a:r>
              <a:rPr lang="en-US" dirty="0" err="1" smtClean="0">
                <a:solidFill>
                  <a:schemeClr val="bg1"/>
                </a:solidFill>
              </a:rPr>
              <a:t>সম্পুর্ণই</a:t>
            </a:r>
            <a:r>
              <a:rPr lang="en-US" dirty="0" smtClean="0">
                <a:solidFill>
                  <a:schemeClr val="bg1"/>
                </a:solidFill>
              </a:rPr>
              <a:t>  </a:t>
            </a:r>
            <a:r>
              <a:rPr lang="en-US" dirty="0" err="1" smtClean="0">
                <a:solidFill>
                  <a:schemeClr val="bg1"/>
                </a:solidFill>
              </a:rPr>
              <a:t>ভোগে</a:t>
            </a:r>
            <a:r>
              <a:rPr lang="en-US" dirty="0" smtClean="0">
                <a:solidFill>
                  <a:schemeClr val="bg1"/>
                </a:solidFill>
              </a:rPr>
              <a:t> </a:t>
            </a:r>
            <a:r>
              <a:rPr lang="en-US" dirty="0" err="1" smtClean="0">
                <a:solidFill>
                  <a:schemeClr val="bg1"/>
                </a:solidFill>
              </a:rPr>
              <a:t>ব্যবহার</a:t>
            </a:r>
            <a:r>
              <a:rPr lang="en-US" dirty="0" smtClean="0">
                <a:solidFill>
                  <a:schemeClr val="bg1"/>
                </a:solidFill>
              </a:rPr>
              <a:t> </a:t>
            </a:r>
            <a:r>
              <a:rPr lang="en-US" dirty="0" err="1" smtClean="0">
                <a:solidFill>
                  <a:schemeClr val="bg1"/>
                </a:solidFill>
              </a:rPr>
              <a:t>করে</a:t>
            </a:r>
            <a:r>
              <a:rPr lang="en-US" dirty="0" smtClean="0">
                <a:solidFill>
                  <a:schemeClr val="bg1"/>
                </a:solidFill>
              </a:rPr>
              <a:t> </a:t>
            </a:r>
            <a:r>
              <a:rPr lang="en-US" dirty="0" err="1" smtClean="0">
                <a:solidFill>
                  <a:schemeClr val="bg1"/>
                </a:solidFill>
              </a:rPr>
              <a:t>থাকে</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328003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err="1" smtClean="0">
                <a:solidFill>
                  <a:schemeClr val="bg1"/>
                </a:solidFill>
                <a:effectLst/>
              </a:rPr>
              <a:t>পাইকারের</a:t>
            </a:r>
            <a:r>
              <a:rPr lang="en-US" dirty="0" smtClean="0">
                <a:solidFill>
                  <a:schemeClr val="bg1"/>
                </a:solidFill>
                <a:effectLst/>
              </a:rPr>
              <a:t> </a:t>
            </a:r>
            <a:r>
              <a:rPr lang="en-US" dirty="0" err="1" smtClean="0">
                <a:solidFill>
                  <a:schemeClr val="bg1"/>
                </a:solidFill>
                <a:effectLst/>
              </a:rPr>
              <a:t>শ্রেনিবিভাগ</a:t>
            </a:r>
            <a:r>
              <a:rPr lang="en-US" dirty="0" smtClean="0">
                <a:solidFill>
                  <a:schemeClr val="bg1"/>
                </a:solidFill>
                <a:effectLst/>
              </a:rPr>
              <a:t> </a:t>
            </a:r>
            <a:endParaRPr lang="en-US" dirty="0">
              <a:solidFill>
                <a:schemeClr val="bg1"/>
              </a:solidFill>
              <a:effectLst/>
            </a:endParaRPr>
          </a:p>
        </p:txBody>
      </p:sp>
      <p:sp>
        <p:nvSpPr>
          <p:cNvPr id="3" name="Content Placeholder 2"/>
          <p:cNvSpPr>
            <a:spLocks noGrp="1"/>
          </p:cNvSpPr>
          <p:nvPr>
            <p:ph idx="1"/>
          </p:nvPr>
        </p:nvSpPr>
        <p:spPr>
          <a:xfrm>
            <a:off x="-152400" y="1066800"/>
            <a:ext cx="9296400" cy="6019800"/>
          </a:xfrm>
          <a:solidFill>
            <a:srgbClr val="000099"/>
          </a:solidFill>
        </p:spPr>
        <p:txBody>
          <a:bodyPr>
            <a:normAutofit/>
          </a:bodyPr>
          <a:lstStyle/>
          <a:p>
            <a:endParaRPr lang="en-US" dirty="0" smtClean="0"/>
          </a:p>
          <a:p>
            <a:r>
              <a:rPr lang="bn-IN" dirty="0"/>
              <a:t>গ) উৎপাদকের   পাইকার: যে সকল পাইকারি ব্যবসায়ী প্রতিষ্ঠান উৎপাদকের প্রতক্ষ্য তত্ত্বাবধানে এবং মালিকানায় পরিচালিত হয় তাদেরকে উৎপাদকের পাইকার বলে।</a:t>
            </a:r>
          </a:p>
          <a:p>
            <a:endParaRPr lang="bn-IN" dirty="0"/>
          </a:p>
          <a:p>
            <a:r>
              <a:rPr lang="bn-IN" dirty="0"/>
              <a:t>ঘ) বিশেষ   পাইকার: উল্লেখিত </a:t>
            </a:r>
            <a:r>
              <a:rPr lang="bn-IN" dirty="0" smtClean="0"/>
              <a:t>প</a:t>
            </a:r>
            <a:r>
              <a:rPr lang="en-US" dirty="0" smtClean="0"/>
              <a:t>া</a:t>
            </a:r>
            <a:r>
              <a:rPr lang="bn-IN" dirty="0" smtClean="0"/>
              <a:t>ইকার </a:t>
            </a:r>
            <a:r>
              <a:rPr lang="bn-IN" dirty="0"/>
              <a:t>ছাড়াও কিছু বিশেষ শ্রেণির পাইকার রয়েছে যেমন:-</a:t>
            </a:r>
          </a:p>
          <a:p>
            <a:r>
              <a:rPr lang="bn-IN" dirty="0"/>
              <a:t>১. নিলাম পাইকার		২. আমদানি-রপ্তানি পাইকার।</a:t>
            </a:r>
          </a:p>
          <a:p>
            <a:r>
              <a:rPr lang="bn-IN" dirty="0"/>
              <a:t>খুচরা ব্যবসায়ের ধারণা: চুড়ান্ত ভোক্তার নিকট বিক্রয় কার্যকে খুচরা ব্যবসায় বলে। অর্থাৎ যারা ব্যবহারকারী বা ভোক্তাকে পণ্য সরবরাহ করে তারাই খুচরা বিক্রেতা  বা ব্যবসায়ী।  </a:t>
            </a:r>
          </a:p>
          <a:p>
            <a:endParaRPr lang="bn-IN" dirty="0" err="1"/>
          </a:p>
        </p:txBody>
      </p:sp>
    </p:spTree>
    <p:extLst>
      <p:ext uri="{BB962C8B-B14F-4D97-AF65-F5344CB8AC3E}">
        <p14:creationId xmlns:p14="http://schemas.microsoft.com/office/powerpoint/2010/main" val="2769435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heel(1)">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610600" cy="5242560"/>
          </a:xfrm>
          <a:solidFill>
            <a:schemeClr val="accent2"/>
          </a:solidFill>
        </p:spPr>
        <p:txBody>
          <a:bodyPr>
            <a:normAutofit/>
          </a:bodyPr>
          <a:lstStyle/>
          <a:p>
            <a:pPr marL="137160" indent="0">
              <a:lnSpc>
                <a:spcPct val="150000"/>
              </a:lnSpc>
              <a:buNone/>
            </a:pPr>
            <a:r>
              <a:rPr lang="bn-IN" b="1" dirty="0">
                <a:solidFill>
                  <a:schemeClr val="bg1"/>
                </a:solidFill>
              </a:rPr>
              <a:t>খুচরা ব্যবসায়ের বৈশিষ্ট্য: </a:t>
            </a:r>
            <a:endParaRPr lang="en-US" b="1" dirty="0" smtClean="0">
              <a:solidFill>
                <a:schemeClr val="bg1"/>
              </a:solidFill>
            </a:endParaRPr>
          </a:p>
          <a:p>
            <a:pPr marL="137160" indent="0">
              <a:lnSpc>
                <a:spcPct val="150000"/>
              </a:lnSpc>
              <a:buNone/>
            </a:pPr>
            <a:r>
              <a:rPr lang="bn-IN" b="1" dirty="0" smtClean="0">
                <a:solidFill>
                  <a:schemeClr val="bg1"/>
                </a:solidFill>
              </a:rPr>
              <a:t>নিচে </a:t>
            </a:r>
            <a:r>
              <a:rPr lang="bn-IN" b="1" dirty="0">
                <a:solidFill>
                  <a:schemeClr val="bg1"/>
                </a:solidFill>
              </a:rPr>
              <a:t>খুচরা বিক্রেতার বৈশিষ্ট্য সমূহ উল্লেখ করা হলো:</a:t>
            </a:r>
          </a:p>
          <a:p>
            <a:pPr marL="137160" indent="0">
              <a:lnSpc>
                <a:spcPct val="150000"/>
              </a:lnSpc>
              <a:buNone/>
            </a:pPr>
            <a:r>
              <a:rPr lang="bn-IN" b="1" dirty="0">
                <a:solidFill>
                  <a:schemeClr val="bg1"/>
                </a:solidFill>
              </a:rPr>
              <a:t>১. পণ্য ক্রয়	</a:t>
            </a:r>
            <a:r>
              <a:rPr lang="en-US" b="1" dirty="0" smtClean="0">
                <a:solidFill>
                  <a:schemeClr val="bg1"/>
                </a:solidFill>
              </a:rPr>
              <a:t>  </a:t>
            </a:r>
            <a:r>
              <a:rPr lang="bn-IN" b="1" dirty="0" smtClean="0">
                <a:solidFill>
                  <a:schemeClr val="bg1"/>
                </a:solidFill>
              </a:rPr>
              <a:t>২</a:t>
            </a:r>
            <a:r>
              <a:rPr lang="bn-IN" b="1" dirty="0">
                <a:solidFill>
                  <a:schemeClr val="bg1"/>
                </a:solidFill>
              </a:rPr>
              <a:t>. পণ্য </a:t>
            </a:r>
            <a:r>
              <a:rPr lang="bn-IN" b="1" dirty="0" smtClean="0">
                <a:solidFill>
                  <a:schemeClr val="bg1"/>
                </a:solidFill>
              </a:rPr>
              <a:t>বিক্রয়</a:t>
            </a:r>
            <a:r>
              <a:rPr lang="en-US" b="1" dirty="0" smtClean="0">
                <a:solidFill>
                  <a:schemeClr val="bg1"/>
                </a:solidFill>
              </a:rPr>
              <a:t>  </a:t>
            </a:r>
            <a:r>
              <a:rPr lang="bn-IN" b="1" dirty="0" smtClean="0">
                <a:solidFill>
                  <a:schemeClr val="bg1"/>
                </a:solidFill>
              </a:rPr>
              <a:t>৩</a:t>
            </a:r>
            <a:r>
              <a:rPr lang="bn-IN" b="1" dirty="0">
                <a:solidFill>
                  <a:schemeClr val="bg1"/>
                </a:solidFill>
              </a:rPr>
              <a:t>. ব্যবসায়ের আকার</a:t>
            </a:r>
          </a:p>
          <a:p>
            <a:pPr marL="137160" indent="0">
              <a:lnSpc>
                <a:spcPct val="150000"/>
              </a:lnSpc>
              <a:buNone/>
            </a:pPr>
            <a:r>
              <a:rPr lang="bn-IN" b="1" dirty="0">
                <a:solidFill>
                  <a:schemeClr val="bg1"/>
                </a:solidFill>
              </a:rPr>
              <a:t>৪. সংগঠনের </a:t>
            </a:r>
            <a:r>
              <a:rPr lang="bn-IN" b="1" dirty="0" smtClean="0">
                <a:solidFill>
                  <a:schemeClr val="bg1"/>
                </a:solidFill>
              </a:rPr>
              <a:t>প্রকৃতি</a:t>
            </a:r>
            <a:r>
              <a:rPr lang="en-US" b="1" dirty="0" smtClean="0">
                <a:solidFill>
                  <a:schemeClr val="bg1"/>
                </a:solidFill>
              </a:rPr>
              <a:t>  </a:t>
            </a:r>
            <a:r>
              <a:rPr lang="bn-IN" b="1" dirty="0" smtClean="0">
                <a:solidFill>
                  <a:schemeClr val="bg1"/>
                </a:solidFill>
              </a:rPr>
              <a:t>৫</a:t>
            </a:r>
            <a:r>
              <a:rPr lang="bn-IN" b="1" dirty="0">
                <a:solidFill>
                  <a:schemeClr val="bg1"/>
                </a:solidFill>
              </a:rPr>
              <a:t>. স্বল্প মূলধন	</a:t>
            </a:r>
            <a:r>
              <a:rPr lang="bn-IN" b="1" dirty="0" smtClean="0">
                <a:solidFill>
                  <a:schemeClr val="bg1"/>
                </a:solidFill>
              </a:rPr>
              <a:t>৬</a:t>
            </a:r>
            <a:r>
              <a:rPr lang="bn-IN" b="1" dirty="0">
                <a:solidFill>
                  <a:schemeClr val="bg1"/>
                </a:solidFill>
              </a:rPr>
              <a:t>. বণ্টন প্রণালীতে অবস্থান</a:t>
            </a:r>
          </a:p>
          <a:p>
            <a:pPr marL="137160" indent="0">
              <a:lnSpc>
                <a:spcPct val="150000"/>
              </a:lnSpc>
              <a:buNone/>
            </a:pPr>
            <a:r>
              <a:rPr lang="bn-IN" b="1" dirty="0">
                <a:solidFill>
                  <a:schemeClr val="bg1"/>
                </a:solidFill>
              </a:rPr>
              <a:t>৭. পণ্য </a:t>
            </a:r>
            <a:r>
              <a:rPr lang="bn-IN" b="1" dirty="0" smtClean="0">
                <a:solidFill>
                  <a:schemeClr val="bg1"/>
                </a:solidFill>
              </a:rPr>
              <a:t>মূল্য</a:t>
            </a:r>
            <a:r>
              <a:rPr lang="en-US" b="1" dirty="0" smtClean="0">
                <a:solidFill>
                  <a:schemeClr val="bg1"/>
                </a:solidFill>
              </a:rPr>
              <a:t>   </a:t>
            </a:r>
            <a:r>
              <a:rPr lang="bn-IN" b="1" dirty="0" smtClean="0">
                <a:solidFill>
                  <a:schemeClr val="bg1"/>
                </a:solidFill>
              </a:rPr>
              <a:t>৮</a:t>
            </a:r>
            <a:r>
              <a:rPr lang="bn-IN" b="1" dirty="0">
                <a:solidFill>
                  <a:schemeClr val="bg1"/>
                </a:solidFill>
              </a:rPr>
              <a:t>. বিক্রয় পদ্ধতি	</a:t>
            </a:r>
            <a:r>
              <a:rPr lang="en-US" b="1" dirty="0" smtClean="0">
                <a:solidFill>
                  <a:schemeClr val="bg1"/>
                </a:solidFill>
              </a:rPr>
              <a:t> </a:t>
            </a:r>
            <a:r>
              <a:rPr lang="bn-IN" b="1" dirty="0" smtClean="0">
                <a:solidFill>
                  <a:schemeClr val="bg1"/>
                </a:solidFill>
              </a:rPr>
              <a:t>৯</a:t>
            </a:r>
            <a:r>
              <a:rPr lang="bn-IN" b="1" dirty="0">
                <a:solidFill>
                  <a:schemeClr val="bg1"/>
                </a:solidFill>
              </a:rPr>
              <a:t>. ভোক্তাদের সাথে সম্পর্ক।</a:t>
            </a:r>
          </a:p>
          <a:p>
            <a:pPr marL="137160" indent="0">
              <a:lnSpc>
                <a:spcPct val="150000"/>
              </a:lnSpc>
              <a:buNone/>
            </a:pPr>
            <a:endParaRPr lang="en-US" b="1" dirty="0">
              <a:solidFill>
                <a:schemeClr val="bg1"/>
              </a:solidFill>
            </a:endParaRPr>
          </a:p>
        </p:txBody>
      </p:sp>
      <p:sp>
        <p:nvSpPr>
          <p:cNvPr id="4" name="TextBox 3"/>
          <p:cNvSpPr txBox="1"/>
          <p:nvPr/>
        </p:nvSpPr>
        <p:spPr>
          <a:xfrm>
            <a:off x="381000" y="304800"/>
            <a:ext cx="8610600" cy="769441"/>
          </a:xfrm>
          <a:prstGeom prst="rect">
            <a:avLst/>
          </a:prstGeom>
          <a:solidFill>
            <a:srgbClr val="00B0F0"/>
          </a:solidFill>
        </p:spPr>
        <p:txBody>
          <a:bodyPr wrap="square" rtlCol="0">
            <a:spAutoFit/>
          </a:bodyPr>
          <a:lstStyle/>
          <a:p>
            <a:r>
              <a:rPr lang="en-US" sz="4400" dirty="0" smtClean="0">
                <a:solidFill>
                  <a:schemeClr val="bg1"/>
                </a:solidFill>
              </a:rPr>
              <a:t>             ( </a:t>
            </a:r>
            <a:r>
              <a:rPr lang="en-US" sz="4400" dirty="0" err="1" smtClean="0">
                <a:solidFill>
                  <a:schemeClr val="bg1"/>
                </a:solidFill>
              </a:rPr>
              <a:t>খুচরা</a:t>
            </a:r>
            <a:r>
              <a:rPr lang="en-US" sz="4400" dirty="0" smtClean="0">
                <a:solidFill>
                  <a:schemeClr val="bg1"/>
                </a:solidFill>
              </a:rPr>
              <a:t> </a:t>
            </a:r>
            <a:r>
              <a:rPr lang="en-US" sz="4400" dirty="0" err="1" smtClean="0">
                <a:solidFill>
                  <a:schemeClr val="bg1"/>
                </a:solidFill>
              </a:rPr>
              <a:t>ব্যবসা</a:t>
            </a:r>
            <a:r>
              <a:rPr lang="en-US" sz="4400"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7557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F0"/>
          </a:solidFill>
        </p:spPr>
        <p:txBody>
          <a:bodyPr/>
          <a:lstStyle/>
          <a:p>
            <a:r>
              <a:rPr lang="en-US" dirty="0" err="1" smtClean="0">
                <a:solidFill>
                  <a:schemeClr val="bg1"/>
                </a:solidFill>
                <a:effectLst/>
              </a:rPr>
              <a:t>খুচরা</a:t>
            </a:r>
            <a:r>
              <a:rPr lang="en-US" dirty="0" smtClean="0">
                <a:solidFill>
                  <a:schemeClr val="bg1"/>
                </a:solidFill>
                <a:effectLst/>
              </a:rPr>
              <a:t> </a:t>
            </a:r>
            <a:r>
              <a:rPr lang="en-US" dirty="0" err="1" smtClean="0">
                <a:solidFill>
                  <a:schemeClr val="bg1"/>
                </a:solidFill>
                <a:effectLst/>
              </a:rPr>
              <a:t>ব্যবসায়ের</a:t>
            </a:r>
            <a:r>
              <a:rPr lang="en-US" dirty="0" smtClean="0">
                <a:solidFill>
                  <a:schemeClr val="bg1"/>
                </a:solidFill>
                <a:effectLst/>
              </a:rPr>
              <a:t> </a:t>
            </a:r>
            <a:r>
              <a:rPr lang="en-US" dirty="0" err="1" smtClean="0">
                <a:solidFill>
                  <a:schemeClr val="bg1"/>
                </a:solidFill>
                <a:effectLst/>
              </a:rPr>
              <a:t>কাজ</a:t>
            </a:r>
            <a:endParaRPr lang="en-US" dirty="0">
              <a:solidFill>
                <a:schemeClr val="bg1"/>
              </a:solidFill>
              <a:effectLst/>
            </a:endParaRPr>
          </a:p>
        </p:txBody>
      </p:sp>
      <p:sp>
        <p:nvSpPr>
          <p:cNvPr id="3" name="Content Placeholder 2"/>
          <p:cNvSpPr>
            <a:spLocks noGrp="1"/>
          </p:cNvSpPr>
          <p:nvPr>
            <p:ph idx="1"/>
          </p:nvPr>
        </p:nvSpPr>
        <p:spPr>
          <a:solidFill>
            <a:schemeClr val="tx2">
              <a:lumMod val="40000"/>
              <a:lumOff val="60000"/>
            </a:schemeClr>
          </a:solidFill>
        </p:spPr>
        <p:txBody>
          <a:bodyPr>
            <a:normAutofit lnSpcReduction="10000"/>
          </a:bodyPr>
          <a:lstStyle/>
          <a:p>
            <a:pPr marL="137160" indent="0">
              <a:buNone/>
            </a:pPr>
            <a:r>
              <a:rPr lang="bn-IN" dirty="0">
                <a:solidFill>
                  <a:srgbClr val="FF0000"/>
                </a:solidFill>
              </a:rPr>
              <a:t>খুচরা ব্যবসায়ের কার্যাবলী:</a:t>
            </a:r>
            <a:r>
              <a:rPr lang="bn-IN" dirty="0">
                <a:solidFill>
                  <a:schemeClr val="bg1"/>
                </a:solidFill>
              </a:rPr>
              <a:t> </a:t>
            </a:r>
            <a:endParaRPr lang="en-US" dirty="0" smtClean="0">
              <a:solidFill>
                <a:schemeClr val="bg1"/>
              </a:solidFill>
            </a:endParaRPr>
          </a:p>
          <a:p>
            <a:pPr marL="137160" indent="0">
              <a:buNone/>
            </a:pPr>
            <a:r>
              <a:rPr lang="en-US" dirty="0">
                <a:solidFill>
                  <a:schemeClr val="bg1"/>
                </a:solidFill>
              </a:rPr>
              <a:t> </a:t>
            </a:r>
            <a:endParaRPr lang="en-US" dirty="0" smtClean="0">
              <a:solidFill>
                <a:schemeClr val="bg1"/>
              </a:solidFill>
            </a:endParaRPr>
          </a:p>
          <a:p>
            <a:pPr marL="137160" indent="0">
              <a:buNone/>
            </a:pPr>
            <a:r>
              <a:rPr lang="bn-IN" dirty="0" smtClean="0">
                <a:solidFill>
                  <a:schemeClr val="bg1"/>
                </a:solidFill>
              </a:rPr>
              <a:t>নিচে </a:t>
            </a:r>
            <a:r>
              <a:rPr lang="bn-IN" dirty="0">
                <a:solidFill>
                  <a:schemeClr val="bg1"/>
                </a:solidFill>
              </a:rPr>
              <a:t>খুচরা বিক্রেতার কার্যাবলী  আলোচনা করা হলো:-</a:t>
            </a:r>
          </a:p>
          <a:p>
            <a:pPr marL="137160" indent="0">
              <a:buNone/>
            </a:pPr>
            <a:r>
              <a:rPr lang="bn-IN" sz="3200" dirty="0">
                <a:solidFill>
                  <a:schemeClr val="bg1"/>
                </a:solidFill>
              </a:rPr>
              <a:t>১. ক্রয়	</a:t>
            </a:r>
            <a:r>
              <a:rPr lang="bn-IN" sz="3200" dirty="0" smtClean="0">
                <a:solidFill>
                  <a:schemeClr val="bg1"/>
                </a:solidFill>
              </a:rPr>
              <a:t>২</a:t>
            </a:r>
            <a:r>
              <a:rPr lang="bn-IN" sz="3200" dirty="0">
                <a:solidFill>
                  <a:schemeClr val="bg1"/>
                </a:solidFill>
              </a:rPr>
              <a:t>. বিক্রয়	</a:t>
            </a:r>
            <a:r>
              <a:rPr lang="bn-IN" sz="3200" dirty="0" smtClean="0">
                <a:solidFill>
                  <a:schemeClr val="bg1"/>
                </a:solidFill>
              </a:rPr>
              <a:t>৩</a:t>
            </a:r>
            <a:r>
              <a:rPr lang="bn-IN" sz="3200" dirty="0">
                <a:solidFill>
                  <a:schemeClr val="bg1"/>
                </a:solidFill>
              </a:rPr>
              <a:t>. পরিবহন		</a:t>
            </a:r>
          </a:p>
          <a:p>
            <a:pPr marL="137160" indent="0">
              <a:buNone/>
            </a:pPr>
            <a:r>
              <a:rPr lang="bn-IN" sz="3200" dirty="0">
                <a:solidFill>
                  <a:schemeClr val="bg1"/>
                </a:solidFill>
              </a:rPr>
              <a:t>৪. গুদামজাত </a:t>
            </a:r>
            <a:r>
              <a:rPr lang="bn-IN" sz="3200" dirty="0" smtClean="0">
                <a:solidFill>
                  <a:schemeClr val="bg1"/>
                </a:solidFill>
              </a:rPr>
              <a:t>করণ</a:t>
            </a:r>
            <a:r>
              <a:rPr lang="en-US" sz="3200" dirty="0" smtClean="0">
                <a:solidFill>
                  <a:schemeClr val="bg1"/>
                </a:solidFill>
              </a:rPr>
              <a:t> </a:t>
            </a:r>
            <a:r>
              <a:rPr lang="bn-IN" sz="3200" dirty="0" smtClean="0">
                <a:solidFill>
                  <a:schemeClr val="bg1"/>
                </a:solidFill>
              </a:rPr>
              <a:t>৫</a:t>
            </a:r>
            <a:r>
              <a:rPr lang="bn-IN" sz="3200" dirty="0">
                <a:solidFill>
                  <a:schemeClr val="bg1"/>
                </a:solidFill>
              </a:rPr>
              <a:t>. </a:t>
            </a:r>
            <a:r>
              <a:rPr lang="bn-IN" sz="3200" dirty="0" smtClean="0">
                <a:solidFill>
                  <a:schemeClr val="bg1"/>
                </a:solidFill>
              </a:rPr>
              <a:t>পর্যায়িতকরণ৬</a:t>
            </a:r>
            <a:r>
              <a:rPr lang="bn-IN" sz="3200" dirty="0">
                <a:solidFill>
                  <a:schemeClr val="bg1"/>
                </a:solidFill>
              </a:rPr>
              <a:t>. মোড়ককরণ</a:t>
            </a:r>
          </a:p>
          <a:p>
            <a:pPr marL="137160" indent="0">
              <a:buNone/>
            </a:pPr>
            <a:r>
              <a:rPr lang="bn-IN" sz="3200" dirty="0">
                <a:solidFill>
                  <a:schemeClr val="bg1"/>
                </a:solidFill>
              </a:rPr>
              <a:t>৭. মূল্য নির্ধারণ	</a:t>
            </a:r>
            <a:r>
              <a:rPr lang="bn-IN" sz="3200" dirty="0" smtClean="0">
                <a:solidFill>
                  <a:schemeClr val="bg1"/>
                </a:solidFill>
              </a:rPr>
              <a:t>৮</a:t>
            </a:r>
            <a:r>
              <a:rPr lang="bn-IN" sz="3200" dirty="0">
                <a:solidFill>
                  <a:schemeClr val="bg1"/>
                </a:solidFill>
              </a:rPr>
              <a:t>. </a:t>
            </a:r>
            <a:r>
              <a:rPr lang="bn-IN" sz="3200" dirty="0" smtClean="0">
                <a:solidFill>
                  <a:schemeClr val="bg1"/>
                </a:solidFill>
              </a:rPr>
              <a:t>অর্থসংস্থান</a:t>
            </a:r>
            <a:r>
              <a:rPr lang="en-US" sz="3200" dirty="0" smtClean="0">
                <a:solidFill>
                  <a:schemeClr val="bg1"/>
                </a:solidFill>
              </a:rPr>
              <a:t>  </a:t>
            </a:r>
            <a:r>
              <a:rPr lang="bn-IN" sz="3200" dirty="0" smtClean="0">
                <a:solidFill>
                  <a:schemeClr val="bg1"/>
                </a:solidFill>
              </a:rPr>
              <a:t>৯</a:t>
            </a:r>
            <a:r>
              <a:rPr lang="bn-IN" sz="3200" dirty="0">
                <a:solidFill>
                  <a:schemeClr val="bg1"/>
                </a:solidFill>
              </a:rPr>
              <a:t>. ঝুঁকি গ্রহণ</a:t>
            </a:r>
          </a:p>
          <a:p>
            <a:pPr marL="137160" indent="0">
              <a:buNone/>
            </a:pPr>
            <a:r>
              <a:rPr lang="bn-IN" sz="3200" dirty="0">
                <a:solidFill>
                  <a:schemeClr val="bg1"/>
                </a:solidFill>
              </a:rPr>
              <a:t>১০. প্রচার ও বিজ্ঞাপন	</a:t>
            </a:r>
            <a:r>
              <a:rPr lang="bn-IN" sz="3200" dirty="0" smtClean="0">
                <a:solidFill>
                  <a:schemeClr val="bg1"/>
                </a:solidFill>
              </a:rPr>
              <a:t>১১</a:t>
            </a:r>
            <a:r>
              <a:rPr lang="bn-IN" sz="3200" dirty="0">
                <a:solidFill>
                  <a:schemeClr val="bg1"/>
                </a:solidFill>
              </a:rPr>
              <a:t>.  পণ্যের সাজ সজ্জা	১২. সেবা প্রদান।</a:t>
            </a:r>
          </a:p>
          <a:p>
            <a:pPr marL="137160" indent="0">
              <a:buNone/>
            </a:pPr>
            <a:endParaRPr lang="bn-IN" dirty="0" err="1">
              <a:solidFill>
                <a:schemeClr val="bg1"/>
              </a:solidFill>
            </a:endParaRPr>
          </a:p>
        </p:txBody>
      </p:sp>
    </p:spTree>
    <p:extLst>
      <p:ext uri="{BB962C8B-B14F-4D97-AF65-F5344CB8AC3E}">
        <p14:creationId xmlns:p14="http://schemas.microsoft.com/office/powerpoint/2010/main" val="3076685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a:solidFill>
            <a:schemeClr val="accent2"/>
          </a:solidFill>
        </p:spPr>
        <p:txBody>
          <a:bodyPr/>
          <a:lstStyle/>
          <a:p>
            <a:r>
              <a:rPr lang="en-US" dirty="0" err="1" smtClean="0">
                <a:solidFill>
                  <a:schemeClr val="bg1"/>
                </a:solidFill>
              </a:rPr>
              <a:t>বিভাগীয়</a:t>
            </a:r>
            <a:r>
              <a:rPr lang="en-US" dirty="0" smtClean="0">
                <a:solidFill>
                  <a:schemeClr val="bg1"/>
                </a:solidFill>
              </a:rPr>
              <a:t> </a:t>
            </a:r>
            <a:r>
              <a:rPr lang="en-US" dirty="0" err="1" smtClean="0">
                <a:solidFill>
                  <a:schemeClr val="bg1"/>
                </a:solidFill>
              </a:rPr>
              <a:t>বিপণি</a:t>
            </a:r>
            <a:r>
              <a:rPr lang="en-US"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0" y="1600200"/>
            <a:ext cx="8991600" cy="5105400"/>
          </a:xfrm>
          <a:solidFill>
            <a:schemeClr val="accent3"/>
          </a:solidFill>
        </p:spPr>
        <p:txBody>
          <a:bodyPr>
            <a:normAutofit/>
          </a:bodyPr>
          <a:lstStyle/>
          <a:p>
            <a:pPr marL="137160" indent="0">
              <a:buNone/>
            </a:pPr>
            <a:r>
              <a:rPr lang="bn-IN" sz="2400" dirty="0">
                <a:solidFill>
                  <a:srgbClr val="FF0000"/>
                </a:solidFill>
              </a:rPr>
              <a:t>বিভাগীয় বিপণির ধারণা</a:t>
            </a:r>
            <a:r>
              <a:rPr lang="bn-IN" sz="2400" dirty="0">
                <a:solidFill>
                  <a:schemeClr val="bg1"/>
                </a:solidFill>
              </a:rPr>
              <a:t>: বিভাগীয় বিপণি হলো এমন একটি বৃহদায়তন খুচরা ব্যবসায় প্রতিষ্ঠান যা একই দালানে অবস্থিত থাকে এতে বিশেষ কোন এক প্রকার পণ্য বিক্রয়ের জন্য আলাদা বিভাগ থাকে। এবং সকল বিভাদের </a:t>
            </a:r>
            <a:r>
              <a:rPr lang="bn-IN" sz="2400" dirty="0" smtClean="0">
                <a:solidFill>
                  <a:schemeClr val="bg1"/>
                </a:solidFill>
              </a:rPr>
              <a:t>সমন্বয়ে </a:t>
            </a:r>
            <a:r>
              <a:rPr lang="bn-IN" sz="2400" dirty="0">
                <a:solidFill>
                  <a:schemeClr val="bg1"/>
                </a:solidFill>
              </a:rPr>
              <a:t>একটি আলাদা ইউনিট গঠিত থাকে। </a:t>
            </a:r>
            <a:endParaRPr lang="en-US" sz="2400" dirty="0" smtClean="0">
              <a:solidFill>
                <a:schemeClr val="bg1"/>
              </a:solidFill>
            </a:endParaRPr>
          </a:p>
          <a:p>
            <a:pPr marL="137160" indent="0">
              <a:buNone/>
            </a:pPr>
            <a:r>
              <a:rPr lang="bn-IN" sz="2400" dirty="0">
                <a:solidFill>
                  <a:srgbClr val="FF0000"/>
                </a:solidFill>
              </a:rPr>
              <a:t>বিভাগীয় বিপণির বৈশিষ্ট্য: </a:t>
            </a:r>
            <a:r>
              <a:rPr lang="bn-IN" sz="2400" dirty="0">
                <a:solidFill>
                  <a:schemeClr val="bg1"/>
                </a:solidFill>
              </a:rPr>
              <a:t>বিভাগীয় বিপণির বৈশিষ্ট্য সমূহ নিচে উপস্থাপন করা হলো:-</a:t>
            </a:r>
          </a:p>
          <a:p>
            <a:pPr marL="137160" indent="0">
              <a:buNone/>
            </a:pPr>
            <a:r>
              <a:rPr lang="bn-IN" sz="2400" dirty="0">
                <a:solidFill>
                  <a:schemeClr val="bg1"/>
                </a:solidFill>
              </a:rPr>
              <a:t>১. বৃহদায়তন খুচনা ব্যবসায়		২. একই ব্যবস্থাপনার অধীন</a:t>
            </a:r>
          </a:p>
          <a:p>
            <a:pPr marL="137160" indent="0">
              <a:buNone/>
            </a:pPr>
            <a:r>
              <a:rPr lang="bn-IN" sz="2400" dirty="0">
                <a:solidFill>
                  <a:schemeClr val="bg1"/>
                </a:solidFill>
              </a:rPr>
              <a:t>৩. একই দালানে অবস্থিত		৪. বিভিন্ন বিভাগে বিভক্ত</a:t>
            </a:r>
          </a:p>
          <a:p>
            <a:pPr marL="137160" indent="0">
              <a:buNone/>
            </a:pPr>
            <a:r>
              <a:rPr lang="bn-IN" sz="2400" dirty="0">
                <a:solidFill>
                  <a:schemeClr val="bg1"/>
                </a:solidFill>
              </a:rPr>
              <a:t>৫. সমন্বিত কার্যক্রম			৬. অবস্থান</a:t>
            </a:r>
          </a:p>
          <a:p>
            <a:pPr marL="137160" indent="0">
              <a:buNone/>
            </a:pPr>
            <a:r>
              <a:rPr lang="bn-IN" sz="2400" dirty="0">
                <a:solidFill>
                  <a:schemeClr val="bg1"/>
                </a:solidFill>
              </a:rPr>
              <a:t>৭. সাজ সজ্জা				৮. </a:t>
            </a:r>
            <a:r>
              <a:rPr lang="bn-IN" sz="2400" dirty="0" smtClean="0">
                <a:solidFill>
                  <a:schemeClr val="bg1"/>
                </a:solidFill>
              </a:rPr>
              <a:t>নগ</a:t>
            </a:r>
            <a:r>
              <a:rPr lang="en-US" sz="2400" dirty="0" smtClean="0">
                <a:solidFill>
                  <a:schemeClr val="bg1"/>
                </a:solidFill>
              </a:rPr>
              <a:t>দ</a:t>
            </a:r>
            <a:r>
              <a:rPr lang="bn-IN" sz="2400" dirty="0" smtClean="0">
                <a:solidFill>
                  <a:schemeClr val="bg1"/>
                </a:solidFill>
              </a:rPr>
              <a:t> </a:t>
            </a:r>
            <a:r>
              <a:rPr lang="bn-IN" sz="2400" dirty="0">
                <a:solidFill>
                  <a:schemeClr val="bg1"/>
                </a:solidFill>
              </a:rPr>
              <a:t>বিক্রয়</a:t>
            </a:r>
          </a:p>
          <a:p>
            <a:pPr marL="137160" indent="0">
              <a:buNone/>
            </a:pPr>
            <a:r>
              <a:rPr lang="bn-IN" sz="2400" dirty="0">
                <a:solidFill>
                  <a:schemeClr val="bg1"/>
                </a:solidFill>
              </a:rPr>
              <a:t>৯. কেন্দ্রিভূত বিক্রয়			১০. সরকারি নীতি অনুসরণ ইত্যাদি।</a:t>
            </a:r>
          </a:p>
          <a:p>
            <a:pPr marL="137160" indent="0">
              <a:buNone/>
            </a:pPr>
            <a:endParaRPr lang="bn-IN"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bg/>
                                          </p:spTgt>
                                        </p:tgtEl>
                                      </p:cBhvr>
                                    </p:animEffect>
                                    <p:animScale>
                                      <p:cBhvr>
                                        <p:cTn id="7" dur="250" autoRev="1" fill="hold"/>
                                        <p:tgtEl>
                                          <p:spTgt spid="3">
                                            <p:bg/>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1" end="1"/>
                                            </p:txEl>
                                          </p:spTgt>
                                        </p:tgtEl>
                                      </p:cBhvr>
                                    </p:animEffect>
                                    <p:animScale>
                                      <p:cBhvr>
                                        <p:cTn id="17" dur="250" autoRev="1" fill="hold"/>
                                        <p:tgtEl>
                                          <p:spTgt spid="3">
                                            <p:txEl>
                                              <p:pRg st="1" end="1"/>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
                                            <p:txEl>
                                              <p:pRg st="2" end="2"/>
                                            </p:txEl>
                                          </p:spTgt>
                                        </p:tgtEl>
                                      </p:cBhvr>
                                    </p:animEffect>
                                    <p:animScale>
                                      <p:cBhvr>
                                        <p:cTn id="22" dur="250" autoRev="1" fill="hold"/>
                                        <p:tgtEl>
                                          <p:spTgt spid="3">
                                            <p:txEl>
                                              <p:pRg st="2" end="2"/>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3">
                                            <p:txEl>
                                              <p:pRg st="3" end="3"/>
                                            </p:txEl>
                                          </p:spTgt>
                                        </p:tgtEl>
                                      </p:cBhvr>
                                    </p:animEffect>
                                    <p:animScale>
                                      <p:cBhvr>
                                        <p:cTn id="27" dur="250" autoRev="1" fill="hold"/>
                                        <p:tgtEl>
                                          <p:spTgt spid="3">
                                            <p:txEl>
                                              <p:pRg st="3" end="3"/>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3">
                                            <p:txEl>
                                              <p:pRg st="4" end="4"/>
                                            </p:txEl>
                                          </p:spTgt>
                                        </p:tgtEl>
                                      </p:cBhvr>
                                    </p:animEffect>
                                    <p:animScale>
                                      <p:cBhvr>
                                        <p:cTn id="32" dur="250" autoRev="1" fill="hold"/>
                                        <p:tgtEl>
                                          <p:spTgt spid="3">
                                            <p:txEl>
                                              <p:pRg st="4" end="4"/>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3">
                                            <p:txEl>
                                              <p:pRg st="5" end="5"/>
                                            </p:txEl>
                                          </p:spTgt>
                                        </p:tgtEl>
                                      </p:cBhvr>
                                    </p:animEffect>
                                    <p:animScale>
                                      <p:cBhvr>
                                        <p:cTn id="37" dur="250" autoRev="1" fill="hold"/>
                                        <p:tgtEl>
                                          <p:spTgt spid="3">
                                            <p:txEl>
                                              <p:pRg st="5" end="5"/>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3">
                                            <p:txEl>
                                              <p:pRg st="6" end="6"/>
                                            </p:txEl>
                                          </p:spTgt>
                                        </p:tgtEl>
                                      </p:cBhvr>
                                    </p:animEffect>
                                    <p:animScale>
                                      <p:cBhvr>
                                        <p:cTn id="42" dur="250" autoRev="1" fill="hold"/>
                                        <p:tgtEl>
                                          <p:spTgt spid="3">
                                            <p:txEl>
                                              <p:pRg st="6" end="6"/>
                                            </p:txEl>
                                          </p:spTgt>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heel(1)">
                                      <p:cBhvr>
                                        <p:cTn id="4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00" y="-12700"/>
            <a:ext cx="8382000" cy="6718300"/>
          </a:xfrm>
          <a:solidFill>
            <a:srgbClr val="00B0F0"/>
          </a:solidFill>
        </p:spPr>
        <p:txBody>
          <a:bodyPr>
            <a:normAutofit/>
          </a:bodyPr>
          <a:lstStyle/>
          <a:p>
            <a:pPr>
              <a:buNone/>
            </a:pPr>
            <a:r>
              <a:rPr lang="en-US" sz="4400" dirty="0" smtClean="0">
                <a:solidFill>
                  <a:schemeClr val="bg1"/>
                </a:solidFill>
              </a:rPr>
              <a:t>    </a:t>
            </a:r>
            <a:r>
              <a:rPr lang="bn-IN" sz="4400" dirty="0">
                <a:solidFill>
                  <a:schemeClr val="bg1"/>
                </a:solidFill>
              </a:rPr>
              <a:t>বহুশাখা বিপণির ধারণা: </a:t>
            </a:r>
            <a:r>
              <a:rPr lang="bn-IN" dirty="0">
                <a:solidFill>
                  <a:schemeClr val="bg1"/>
                </a:solidFill>
              </a:rPr>
              <a:t>উৎপাদনকারী যখন দেশ-বিদেশের বিভিন্ন স্থানে শাখা স্থাপনের মাধ্যমে নিজস্ব তত্ত্বাবধানে কেন্দ্রিয় ব্যবস্থাপনায় তাদের উৎপাদিত পণ্য ভোক্তাদের নিকট বিক্রং করে তখন তাকে বহুশাখা বিপণি বলে। অর্থাৎ একই মালিকানা ও পরিচালনায় একই ধরণের অনেকগুলো দোকান পরিচালিত হলেই এ পদ্ধতিকে বহুশাখা বিপণি বলে। </a:t>
            </a:r>
          </a:p>
          <a:p>
            <a:pPr>
              <a:buNone/>
            </a:pPr>
            <a:r>
              <a:rPr lang="bn-IN" sz="2400" dirty="0">
                <a:solidFill>
                  <a:schemeClr val="bg1"/>
                </a:solidFill>
              </a:rPr>
              <a:t>বহুশাখা বিপণির বৈশিষ্ট্য: বহুশাখা বিপণির বৈশিষ্ট্য সমূহ নিচে উপস্থাপন করা হলো:-</a:t>
            </a:r>
          </a:p>
          <a:p>
            <a:pPr>
              <a:buNone/>
            </a:pPr>
            <a:r>
              <a:rPr lang="bn-IN" sz="2400" dirty="0">
                <a:solidFill>
                  <a:schemeClr val="bg1"/>
                </a:solidFill>
              </a:rPr>
              <a:t>১. এতাধিক </a:t>
            </a:r>
            <a:r>
              <a:rPr lang="bn-IN" sz="2400" dirty="0" smtClean="0">
                <a:solidFill>
                  <a:schemeClr val="bg1"/>
                </a:solidFill>
              </a:rPr>
              <a:t>শাখা</a:t>
            </a:r>
            <a:r>
              <a:rPr lang="en-US" sz="2400" dirty="0" smtClean="0">
                <a:solidFill>
                  <a:schemeClr val="bg1"/>
                </a:solidFill>
              </a:rPr>
              <a:t> </a:t>
            </a:r>
            <a:r>
              <a:rPr lang="bn-IN" sz="2400" dirty="0" smtClean="0">
                <a:solidFill>
                  <a:schemeClr val="bg1"/>
                </a:solidFill>
              </a:rPr>
              <a:t>২</a:t>
            </a:r>
            <a:r>
              <a:rPr lang="bn-IN" sz="2400" dirty="0">
                <a:solidFill>
                  <a:schemeClr val="bg1"/>
                </a:solidFill>
              </a:rPr>
              <a:t>. প্রণ্যের প্রকৃতি ও সংখ্যা	</a:t>
            </a:r>
            <a:r>
              <a:rPr lang="en-US" sz="2400" dirty="0" smtClean="0">
                <a:solidFill>
                  <a:schemeClr val="bg1"/>
                </a:solidFill>
              </a:rPr>
              <a:t>  </a:t>
            </a:r>
            <a:r>
              <a:rPr lang="bn-IN" sz="2400" dirty="0" smtClean="0">
                <a:solidFill>
                  <a:schemeClr val="bg1"/>
                </a:solidFill>
              </a:rPr>
              <a:t>৩</a:t>
            </a:r>
            <a:r>
              <a:rPr lang="bn-IN" sz="2400" dirty="0">
                <a:solidFill>
                  <a:schemeClr val="bg1"/>
                </a:solidFill>
              </a:rPr>
              <a:t>. অভিন্ন মালিকানা</a:t>
            </a:r>
          </a:p>
          <a:p>
            <a:pPr>
              <a:buNone/>
            </a:pPr>
            <a:r>
              <a:rPr lang="bn-IN" sz="2400" dirty="0">
                <a:solidFill>
                  <a:schemeClr val="bg1"/>
                </a:solidFill>
              </a:rPr>
              <a:t>৪. কেন্দ্রিভূত </a:t>
            </a:r>
            <a:r>
              <a:rPr lang="bn-IN" sz="2400" dirty="0" smtClean="0">
                <a:solidFill>
                  <a:schemeClr val="bg1"/>
                </a:solidFill>
              </a:rPr>
              <a:t>ব্যকস্থাপনা</a:t>
            </a:r>
            <a:r>
              <a:rPr lang="en-US" sz="2400" dirty="0" smtClean="0">
                <a:solidFill>
                  <a:schemeClr val="bg1"/>
                </a:solidFill>
              </a:rPr>
              <a:t> </a:t>
            </a:r>
            <a:r>
              <a:rPr lang="bn-IN" sz="2400" dirty="0" smtClean="0">
                <a:solidFill>
                  <a:schemeClr val="bg1"/>
                </a:solidFill>
              </a:rPr>
              <a:t>৫</a:t>
            </a:r>
            <a:r>
              <a:rPr lang="bn-IN" sz="2400" dirty="0">
                <a:solidFill>
                  <a:schemeClr val="bg1"/>
                </a:solidFill>
              </a:rPr>
              <a:t>. ব্যবসায়ের </a:t>
            </a:r>
            <a:r>
              <a:rPr lang="bn-IN" sz="2400" dirty="0" smtClean="0">
                <a:solidFill>
                  <a:schemeClr val="bg1"/>
                </a:solidFill>
              </a:rPr>
              <a:t>প্রকৃতি</a:t>
            </a:r>
            <a:r>
              <a:rPr lang="en-US" sz="2400" dirty="0" smtClean="0">
                <a:solidFill>
                  <a:schemeClr val="bg1"/>
                </a:solidFill>
              </a:rPr>
              <a:t>   </a:t>
            </a:r>
            <a:r>
              <a:rPr lang="bn-IN" sz="2400" dirty="0" smtClean="0">
                <a:solidFill>
                  <a:schemeClr val="bg1"/>
                </a:solidFill>
              </a:rPr>
              <a:t>৬</a:t>
            </a:r>
            <a:r>
              <a:rPr lang="bn-IN" sz="2400" dirty="0">
                <a:solidFill>
                  <a:schemeClr val="bg1"/>
                </a:solidFill>
              </a:rPr>
              <a:t>. পণ্যমূল্য</a:t>
            </a:r>
          </a:p>
          <a:p>
            <a:pPr>
              <a:buNone/>
            </a:pPr>
            <a:r>
              <a:rPr lang="bn-IN" sz="2400" dirty="0">
                <a:solidFill>
                  <a:schemeClr val="bg1"/>
                </a:solidFill>
              </a:rPr>
              <a:t>৭. সমরূপ বিন্যাস	</a:t>
            </a:r>
            <a:r>
              <a:rPr lang="bn-IN" sz="2400" dirty="0" smtClean="0">
                <a:solidFill>
                  <a:schemeClr val="bg1"/>
                </a:solidFill>
              </a:rPr>
              <a:t>৮</a:t>
            </a:r>
            <a:r>
              <a:rPr lang="bn-IN" sz="2400" dirty="0">
                <a:solidFill>
                  <a:schemeClr val="bg1"/>
                </a:solidFill>
              </a:rPr>
              <a:t>. নগত বিক্রয়	</a:t>
            </a:r>
            <a:r>
              <a:rPr lang="bn-IN" sz="2400" dirty="0" smtClean="0">
                <a:solidFill>
                  <a:schemeClr val="bg1"/>
                </a:solidFill>
              </a:rPr>
              <a:t>৯</a:t>
            </a:r>
            <a:r>
              <a:rPr lang="bn-IN" sz="2400" dirty="0">
                <a:solidFill>
                  <a:schemeClr val="bg1"/>
                </a:solidFill>
              </a:rPr>
              <a:t>. সেবাদানের পরিধি</a:t>
            </a:r>
          </a:p>
          <a:p>
            <a:pPr>
              <a:buNone/>
            </a:pPr>
            <a:r>
              <a:rPr lang="bn-IN" sz="2400" dirty="0">
                <a:solidFill>
                  <a:schemeClr val="bg1"/>
                </a:solidFill>
              </a:rPr>
              <a:t>১০. ব্যাপক প্রচার	</a:t>
            </a:r>
            <a:r>
              <a:rPr lang="en-US" sz="2400" dirty="0" smtClean="0">
                <a:solidFill>
                  <a:schemeClr val="bg1"/>
                </a:solidFill>
              </a:rPr>
              <a:t>  </a:t>
            </a:r>
            <a:r>
              <a:rPr lang="bn-IN" sz="2400" dirty="0" smtClean="0">
                <a:solidFill>
                  <a:schemeClr val="bg1"/>
                </a:solidFill>
              </a:rPr>
              <a:t>১১</a:t>
            </a:r>
            <a:r>
              <a:rPr lang="bn-IN" sz="2400" dirty="0">
                <a:solidFill>
                  <a:schemeClr val="bg1"/>
                </a:solidFill>
              </a:rPr>
              <a:t>. মধ্যস্থ ব্যবসায়ীদের </a:t>
            </a:r>
            <a:r>
              <a:rPr lang="bn-IN" sz="2400" dirty="0" smtClean="0">
                <a:solidFill>
                  <a:schemeClr val="bg1"/>
                </a:solidFill>
              </a:rPr>
              <a:t>উচ্ছেদ১২</a:t>
            </a:r>
            <a:r>
              <a:rPr lang="bn-IN" sz="2400" dirty="0">
                <a:solidFill>
                  <a:schemeClr val="bg1"/>
                </a:solidFill>
              </a:rPr>
              <a:t>. নকল প্রতিরোধ।</a:t>
            </a:r>
          </a:p>
          <a:p>
            <a:pPr>
              <a:buNone/>
            </a:pPr>
            <a:endParaRPr lang="bn-IN" sz="2400" dirty="0">
              <a:solidFill>
                <a:schemeClr val="bg1"/>
              </a:solidFill>
            </a:endParaRPr>
          </a:p>
          <a:p>
            <a:pPr>
              <a:buNone/>
            </a:pPr>
            <a:endParaRPr lang="bn-IN"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5" end="5"/>
                                            </p:txEl>
                                          </p:spTgt>
                                        </p:tgtEl>
                                        <p:attrNameLst>
                                          <p:attrName>style.visibility</p:attrName>
                                        </p:attrNameLst>
                                      </p:cBhvr>
                                      <p:to>
                                        <p:strVal val="visible"/>
                                      </p:to>
                                    </p:set>
                                    <p:animEffect transition="in" filter="wipe(down)">
                                      <p:cBhvr>
                                        <p:cTn id="115" dur="580">
                                          <p:stCondLst>
                                            <p:cond delay="0"/>
                                          </p:stCondLst>
                                        </p:cTn>
                                        <p:tgtEl>
                                          <p:spTgt spid="3">
                                            <p:txEl>
                                              <p:pRg st="5" end="5"/>
                                            </p:txEl>
                                          </p:spTgt>
                                        </p:tgtEl>
                                      </p:cBhvr>
                                    </p:animEffect>
                                    <p:anim calcmode="lin" valueType="num">
                                      <p:cBhvr>
                                        <p:cTn id="116"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5" end="5"/>
                                            </p:txEl>
                                          </p:spTgt>
                                        </p:tgtEl>
                                      </p:cBhvr>
                                      <p:to x="100000" y="60000"/>
                                    </p:animScale>
                                    <p:animScale>
                                      <p:cBhvr>
                                        <p:cTn id="122" dur="166" decel="50000">
                                          <p:stCondLst>
                                            <p:cond delay="676"/>
                                          </p:stCondLst>
                                        </p:cTn>
                                        <p:tgtEl>
                                          <p:spTgt spid="3">
                                            <p:txEl>
                                              <p:pRg st="5" end="5"/>
                                            </p:txEl>
                                          </p:spTgt>
                                        </p:tgtEl>
                                      </p:cBhvr>
                                      <p:to x="100000" y="100000"/>
                                    </p:animScale>
                                    <p:animScale>
                                      <p:cBhvr>
                                        <p:cTn id="123" dur="26">
                                          <p:stCondLst>
                                            <p:cond delay="1312"/>
                                          </p:stCondLst>
                                        </p:cTn>
                                        <p:tgtEl>
                                          <p:spTgt spid="3">
                                            <p:txEl>
                                              <p:pRg st="5" end="5"/>
                                            </p:txEl>
                                          </p:spTgt>
                                        </p:tgtEl>
                                      </p:cBhvr>
                                      <p:to x="100000" y="80000"/>
                                    </p:animScale>
                                    <p:animScale>
                                      <p:cBhvr>
                                        <p:cTn id="124" dur="166" decel="50000">
                                          <p:stCondLst>
                                            <p:cond delay="1338"/>
                                          </p:stCondLst>
                                        </p:cTn>
                                        <p:tgtEl>
                                          <p:spTgt spid="3">
                                            <p:txEl>
                                              <p:pRg st="5" end="5"/>
                                            </p:txEl>
                                          </p:spTgt>
                                        </p:tgtEl>
                                      </p:cBhvr>
                                      <p:to x="100000" y="100000"/>
                                    </p:animScale>
                                    <p:animScale>
                                      <p:cBhvr>
                                        <p:cTn id="125" dur="26">
                                          <p:stCondLst>
                                            <p:cond delay="1642"/>
                                          </p:stCondLst>
                                        </p:cTn>
                                        <p:tgtEl>
                                          <p:spTgt spid="3">
                                            <p:txEl>
                                              <p:pRg st="5" end="5"/>
                                            </p:txEl>
                                          </p:spTgt>
                                        </p:tgtEl>
                                      </p:cBhvr>
                                      <p:to x="100000" y="90000"/>
                                    </p:animScale>
                                    <p:animScale>
                                      <p:cBhvr>
                                        <p:cTn id="126" dur="166" decel="50000">
                                          <p:stCondLst>
                                            <p:cond delay="1668"/>
                                          </p:stCondLst>
                                        </p:cTn>
                                        <p:tgtEl>
                                          <p:spTgt spid="3">
                                            <p:txEl>
                                              <p:pRg st="5" end="5"/>
                                            </p:txEl>
                                          </p:spTgt>
                                        </p:tgtEl>
                                      </p:cBhvr>
                                      <p:to x="100000" y="100000"/>
                                    </p:animScale>
                                    <p:animScale>
                                      <p:cBhvr>
                                        <p:cTn id="127" dur="26">
                                          <p:stCondLst>
                                            <p:cond delay="1808"/>
                                          </p:stCondLst>
                                        </p:cTn>
                                        <p:tgtEl>
                                          <p:spTgt spid="3">
                                            <p:txEl>
                                              <p:pRg st="5" end="5"/>
                                            </p:txEl>
                                          </p:spTgt>
                                        </p:tgtEl>
                                      </p:cBhvr>
                                      <p:to x="100000" y="95000"/>
                                    </p:animScale>
                                    <p:animScale>
                                      <p:cBhvr>
                                        <p:cTn id="128"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951914" y="304800"/>
            <a:ext cx="7544972" cy="171391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একক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1295400" y="2057400"/>
            <a:ext cx="3352800" cy="403860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419600" y="2008909"/>
            <a:ext cx="3733800" cy="416329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anose="02000000000000000000" pitchFamily="2" charset="0"/>
                <a:cs typeface="NikoshBAN" panose="02000000000000000000" pitchFamily="2" charset="0"/>
              </a:rPr>
              <a:t>পাইকারী</a:t>
            </a:r>
            <a:r>
              <a:rPr lang="en-US" sz="3600" dirty="0" smtClean="0">
                <a:solidFill>
                  <a:schemeClr val="tx1"/>
                </a:solidFill>
                <a:latin typeface="NikoshBAN" panose="02000000000000000000" pitchFamily="2" charset="0"/>
                <a:cs typeface="NikoshBAN" panose="02000000000000000000" pitchFamily="2" charset="0"/>
              </a:rPr>
              <a:t> ও </a:t>
            </a:r>
            <a:r>
              <a:rPr lang="en-US" sz="3600" dirty="0" err="1" smtClean="0">
                <a:solidFill>
                  <a:schemeClr val="tx1"/>
                </a:solidFill>
                <a:latin typeface="NikoshBAN" panose="02000000000000000000" pitchFamily="2" charset="0"/>
                <a:cs typeface="NikoshBAN" panose="02000000000000000000" pitchFamily="2" charset="0"/>
              </a:rPr>
              <a:t>খূচরা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ব্যবসায়ের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উপর</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তিনটি</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বাক্য</a:t>
            </a:r>
            <a:r>
              <a:rPr lang="en-US" sz="3600" dirty="0" smtClean="0">
                <a:solidFill>
                  <a:schemeClr val="tx1"/>
                </a:solidFill>
                <a:latin typeface="NikoshBAN" panose="02000000000000000000" pitchFamily="2" charset="0"/>
                <a:cs typeface="NikoshBAN" panose="02000000000000000000" pitchFamily="2" charset="0"/>
              </a:rPr>
              <a:t> </a:t>
            </a:r>
            <a:r>
              <a:rPr lang="en-US" sz="3600" dirty="0" err="1" smtClean="0">
                <a:solidFill>
                  <a:schemeClr val="tx1"/>
                </a:solidFill>
                <a:latin typeface="NikoshBAN" panose="02000000000000000000" pitchFamily="2" charset="0"/>
                <a:cs typeface="NikoshBAN" panose="02000000000000000000" pitchFamily="2" charset="0"/>
              </a:rPr>
              <a:t>লিখ</a:t>
            </a:r>
            <a:r>
              <a:rPr lang="en-US" sz="3600" dirty="0" smtClean="0">
                <a:solidFill>
                  <a:schemeClr val="tx1"/>
                </a:solidFill>
                <a:latin typeface="NikoshBAN" panose="02000000000000000000" pitchFamily="2" charset="0"/>
                <a:cs typeface="NikoshBAN" panose="02000000000000000000" pitchFamily="2" charset="0"/>
              </a:rPr>
              <a:t> । </a:t>
            </a:r>
            <a:endParaRPr lang="en-US" sz="36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387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4">
                                            <p:txEl>
                                              <p:pRg st="0" end="0"/>
                                            </p:txEl>
                                          </p:spTgt>
                                        </p:tgtEl>
                                      </p:cBhvr>
                                    </p:animEffect>
                                    <p:set>
                                      <p:cBhvr>
                                        <p:cTn id="27" dur="1" fill="hold">
                                          <p:stCondLst>
                                            <p:cond delay="1999"/>
                                          </p:stCondLst>
                                        </p:cTn>
                                        <p:tgtEl>
                                          <p:spTgt spid="4">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4">
                                            <p:bg/>
                                          </p:spTgt>
                                        </p:tgtEl>
                                      </p:cBhvr>
                                    </p:animEffect>
                                    <p:set>
                                      <p:cBhvr>
                                        <p:cTn id="30" dur="1" fill="hold">
                                          <p:stCondLst>
                                            <p:cond delay="1999"/>
                                          </p:stCondLst>
                                        </p:cTn>
                                        <p:tgtEl>
                                          <p:spTgt spid="4">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5"/>
                                        </p:tgtEl>
                                      </p:cBhvr>
                                    </p:animEffect>
                                    <p:set>
                                      <p:cBhvr>
                                        <p:cTn id="35" dur="1" fill="hold">
                                          <p:stCondLst>
                                            <p:cond delay="19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6"/>
                                        </p:tgtEl>
                                      </p:cBhvr>
                                    </p:animEffect>
                                    <p:set>
                                      <p:cBhvr>
                                        <p:cTn id="40"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allAtOnce" animBg="1"/>
      <p:bldP spid="5" grpId="0" animBg="1"/>
      <p:bldP spid="5"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124200"/>
          </a:xfrm>
          <a:solidFill>
            <a:schemeClr val="accent3"/>
          </a:solidFill>
        </p:spPr>
        <p:txBody>
          <a:bodyPr>
            <a:noAutofit/>
          </a:bodyPr>
          <a:lstStyle/>
          <a:p>
            <a:r>
              <a:rPr lang="en-US" sz="4800" dirty="0" smtClean="0">
                <a:solidFill>
                  <a:schemeClr val="bg1"/>
                </a:solidFill>
              </a:rPr>
              <a:t/>
            </a:r>
            <a:br>
              <a:rPr lang="en-US" sz="4800" dirty="0" smtClean="0">
                <a:solidFill>
                  <a:schemeClr val="bg1"/>
                </a:solidFill>
              </a:rPr>
            </a:br>
            <a:r>
              <a:rPr lang="en-US" sz="4800" dirty="0" err="1" smtClean="0">
                <a:solidFill>
                  <a:schemeClr val="bg1"/>
                </a:solidFill>
              </a:rPr>
              <a:t>উৎপাদন</a:t>
            </a:r>
            <a:r>
              <a:rPr lang="en-US" sz="4800" dirty="0" smtClean="0">
                <a:solidFill>
                  <a:schemeClr val="bg1"/>
                </a:solidFill>
              </a:rPr>
              <a:t>  </a:t>
            </a:r>
            <a:r>
              <a:rPr lang="en-US" sz="4800" dirty="0" err="1" smtClean="0">
                <a:solidFill>
                  <a:schemeClr val="bg1"/>
                </a:solidFill>
              </a:rPr>
              <a:t>ব্যবস্থাপনা</a:t>
            </a:r>
            <a:r>
              <a:rPr lang="en-US" sz="4800" dirty="0" smtClean="0">
                <a:solidFill>
                  <a:schemeClr val="bg1"/>
                </a:solidFill>
              </a:rPr>
              <a:t> ও </a:t>
            </a:r>
            <a:r>
              <a:rPr lang="en-US" sz="4800" dirty="0" err="1" smtClean="0">
                <a:solidFill>
                  <a:schemeClr val="bg1"/>
                </a:solidFill>
              </a:rPr>
              <a:t>বিপণন</a:t>
            </a:r>
            <a:r>
              <a:rPr lang="en-US" sz="4800" dirty="0" smtClean="0">
                <a:solidFill>
                  <a:schemeClr val="bg1"/>
                </a:solidFill>
              </a:rPr>
              <a:t> </a:t>
            </a:r>
            <a:br>
              <a:rPr lang="en-US" sz="4800" dirty="0" smtClean="0">
                <a:solidFill>
                  <a:schemeClr val="bg1"/>
                </a:solidFill>
              </a:rPr>
            </a:br>
            <a:r>
              <a:rPr lang="en-US" sz="3600" dirty="0" err="1" smtClean="0">
                <a:solidFill>
                  <a:schemeClr val="bg1"/>
                </a:solidFill>
              </a:rPr>
              <a:t>দ্বিতীয়</a:t>
            </a:r>
            <a:r>
              <a:rPr lang="en-US" sz="3600" dirty="0" smtClean="0">
                <a:solidFill>
                  <a:schemeClr val="bg1"/>
                </a:solidFill>
              </a:rPr>
              <a:t> </a:t>
            </a:r>
            <a:r>
              <a:rPr lang="en-US" sz="3600" dirty="0" err="1" smtClean="0">
                <a:solidFill>
                  <a:schemeClr val="bg1"/>
                </a:solidFill>
              </a:rPr>
              <a:t>পত্র</a:t>
            </a:r>
            <a:r>
              <a:rPr lang="en-US" sz="4800" dirty="0" smtClean="0">
                <a:solidFill>
                  <a:schemeClr val="bg1"/>
                </a:solidFill>
              </a:rPr>
              <a:t/>
            </a:r>
            <a:br>
              <a:rPr lang="en-US" sz="4800" dirty="0" smtClean="0">
                <a:solidFill>
                  <a:schemeClr val="bg1"/>
                </a:solidFill>
              </a:rPr>
            </a:br>
            <a:endParaRPr lang="en-US" sz="4800" dirty="0">
              <a:solidFill>
                <a:schemeClr val="bg1"/>
              </a:solidFill>
            </a:endParaRPr>
          </a:p>
        </p:txBody>
      </p:sp>
      <p:sp>
        <p:nvSpPr>
          <p:cNvPr id="3" name="Content Placeholder 2"/>
          <p:cNvSpPr>
            <a:spLocks noGrp="1"/>
          </p:cNvSpPr>
          <p:nvPr>
            <p:ph idx="1"/>
          </p:nvPr>
        </p:nvSpPr>
        <p:spPr>
          <a:xfrm>
            <a:off x="457200" y="4343400"/>
            <a:ext cx="8229600" cy="1371600"/>
          </a:xfrm>
          <a:solidFill>
            <a:schemeClr val="accent5">
              <a:lumMod val="40000"/>
              <a:lumOff val="60000"/>
            </a:schemeClr>
          </a:solidFill>
        </p:spPr>
        <p:txBody>
          <a:bodyPr>
            <a:normAutofit/>
          </a:bodyPr>
          <a:lstStyle/>
          <a:p>
            <a:pPr>
              <a:buNone/>
            </a:pPr>
            <a:r>
              <a:rPr lang="en-US" sz="4400" dirty="0">
                <a:solidFill>
                  <a:schemeClr val="bg1"/>
                </a:solidFill>
              </a:rPr>
              <a:t> </a:t>
            </a:r>
            <a:r>
              <a:rPr lang="en-US" sz="4400" dirty="0" smtClean="0">
                <a:solidFill>
                  <a:schemeClr val="bg1"/>
                </a:solidFill>
              </a:rPr>
              <a:t>৭ম </a:t>
            </a:r>
            <a:r>
              <a:rPr lang="en-US" sz="4400" dirty="0" err="1" smtClean="0">
                <a:solidFill>
                  <a:schemeClr val="bg1"/>
                </a:solidFill>
              </a:rPr>
              <a:t>অধ্যায়</a:t>
            </a:r>
            <a:r>
              <a:rPr lang="en-US" sz="4400" dirty="0" smtClean="0">
                <a:solidFill>
                  <a:schemeClr val="bg1"/>
                </a:solidFill>
              </a:rPr>
              <a:t> : </a:t>
            </a:r>
            <a:r>
              <a:rPr lang="en-US" sz="4400" dirty="0" err="1" smtClean="0">
                <a:solidFill>
                  <a:schemeClr val="bg1"/>
                </a:solidFill>
              </a:rPr>
              <a:t>পাইকারী</a:t>
            </a:r>
            <a:r>
              <a:rPr lang="en-US" sz="4400" dirty="0" smtClean="0">
                <a:solidFill>
                  <a:schemeClr val="bg1"/>
                </a:solidFill>
              </a:rPr>
              <a:t> ও </a:t>
            </a:r>
            <a:r>
              <a:rPr lang="en-US" sz="4400" dirty="0" err="1" smtClean="0">
                <a:solidFill>
                  <a:schemeClr val="bg1"/>
                </a:solidFill>
              </a:rPr>
              <a:t>খুচরা</a:t>
            </a:r>
            <a:r>
              <a:rPr lang="en-US" sz="4400" dirty="0" smtClean="0">
                <a:solidFill>
                  <a:schemeClr val="bg1"/>
                </a:solidFill>
              </a:rPr>
              <a:t> </a:t>
            </a:r>
            <a:r>
              <a:rPr lang="en-US" sz="4400" dirty="0" err="1" smtClean="0">
                <a:solidFill>
                  <a:schemeClr val="bg1"/>
                </a:solidFill>
              </a:rPr>
              <a:t>ব্যবসা</a:t>
            </a:r>
            <a:endParaRPr lang="en-US" sz="4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1676400" y="76200"/>
            <a:ext cx="5943600" cy="1295400"/>
          </a:xfrm>
          <a:prstGeom prst="flowChartAlternateProcess">
            <a:avLst/>
          </a:prstGeom>
          <a:solidFill>
            <a:srgbClr val="11E9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rgbClr val="FF0000"/>
                </a:solidFill>
                <a:latin typeface="NikoshBAN" panose="02000000000000000000" pitchFamily="2" charset="0"/>
                <a:cs typeface="NikoshBAN" panose="02000000000000000000" pitchFamily="2" charset="0"/>
              </a:rPr>
              <a:t>একক কাজের সমাধান</a:t>
            </a:r>
            <a:endParaRPr lang="en-US" sz="5400" dirty="0">
              <a:solidFill>
                <a:srgbClr val="FF0000"/>
              </a:solidFill>
              <a:latin typeface="NikoshBAN" panose="02000000000000000000" pitchFamily="2" charset="0"/>
              <a:cs typeface="NikoshBAN" panose="02000000000000000000" pitchFamily="2" charset="0"/>
            </a:endParaRPr>
          </a:p>
        </p:txBody>
      </p:sp>
      <p:sp>
        <p:nvSpPr>
          <p:cNvPr id="5" name="Snip Single Corner Rectangle 4"/>
          <p:cNvSpPr/>
          <p:nvPr/>
        </p:nvSpPr>
        <p:spPr>
          <a:xfrm>
            <a:off x="1066800" y="1447800"/>
            <a:ext cx="7086600" cy="4419600"/>
          </a:xfrm>
          <a:prstGeom prst="snip1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143000" y="16002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chemeClr val="bg1"/>
                </a:solidFill>
                <a:latin typeface="NikoshBAN" panose="02000000000000000000" pitchFamily="2" charset="0"/>
                <a:cs typeface="NikoshBAN" panose="02000000000000000000" pitchFamily="2" charset="0"/>
              </a:rPr>
              <a:t>১। </a:t>
            </a:r>
            <a:r>
              <a:rPr lang="en-US" sz="2800" dirty="0" err="1" smtClean="0">
                <a:solidFill>
                  <a:schemeClr val="bg1"/>
                </a:solidFill>
                <a:latin typeface="NikoshBAN" panose="02000000000000000000" pitchFamily="2" charset="0"/>
                <a:cs typeface="NikoshBAN" panose="02000000000000000000" pitchFamily="2" charset="0"/>
              </a:rPr>
              <a:t>উৎপাদনকারী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নিকট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থেকে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ভোক্তার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নিকট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পৌছানো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পর্যন্ত</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কাজ</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পাইকার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করে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থাকে</a:t>
            </a:r>
            <a:r>
              <a:rPr lang="en-US" sz="2800" dirty="0" smtClean="0">
                <a:solidFill>
                  <a:schemeClr val="bg1"/>
                </a:solidFill>
                <a:latin typeface="NikoshBAN" panose="02000000000000000000" pitchFamily="2" charset="0"/>
                <a:cs typeface="NikoshBAN" panose="02000000000000000000" pitchFamily="2" charset="0"/>
              </a:rPr>
              <a:t>।</a:t>
            </a:r>
            <a:endParaRPr lang="en-US" sz="2800" dirty="0">
              <a:solidFill>
                <a:schemeClr val="bg1"/>
              </a:solidFill>
              <a:latin typeface="NikoshBAN" panose="02000000000000000000" pitchFamily="2" charset="0"/>
              <a:cs typeface="NikoshBAN" panose="02000000000000000000" pitchFamily="2" charset="0"/>
            </a:endParaRPr>
          </a:p>
        </p:txBody>
      </p:sp>
      <p:sp>
        <p:nvSpPr>
          <p:cNvPr id="7" name="Rounded Rectangle 6"/>
          <p:cNvSpPr/>
          <p:nvPr/>
        </p:nvSpPr>
        <p:spPr>
          <a:xfrm>
            <a:off x="1143000" y="3065318"/>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smtClean="0">
                <a:solidFill>
                  <a:srgbClr val="002060"/>
                </a:solidFill>
                <a:latin typeface="NikoshBAN" panose="02000000000000000000" pitchFamily="2" charset="0"/>
                <a:cs typeface="NikoshBAN" panose="02000000000000000000" pitchFamily="2" charset="0"/>
              </a:rPr>
              <a:t>২। </a:t>
            </a:r>
            <a:r>
              <a:rPr lang="en-US" sz="3200" dirty="0" err="1" smtClean="0">
                <a:solidFill>
                  <a:srgbClr val="002060"/>
                </a:solidFill>
                <a:latin typeface="NikoshBAN" panose="02000000000000000000" pitchFamily="2" charset="0"/>
                <a:cs typeface="NikoshBAN" panose="02000000000000000000" pitchFamily="2" charset="0"/>
              </a:rPr>
              <a:t>খুচরা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ব্যবসায়ী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ক্ষুদ্র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ক্ষুদ্র</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লটে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পণ্য</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ক্রয়</a:t>
            </a:r>
            <a:r>
              <a:rPr lang="en-US" sz="3200" dirty="0" smtClean="0">
                <a:solidFill>
                  <a:srgbClr val="002060"/>
                </a:solidFill>
                <a:latin typeface="NikoshBAN" panose="02000000000000000000" pitchFamily="2" charset="0"/>
                <a:cs typeface="NikoshBAN" panose="02000000000000000000" pitchFamily="2" charset="0"/>
              </a:rPr>
              <a:t> </a:t>
            </a:r>
            <a:r>
              <a:rPr lang="en-US" sz="3200" dirty="0" err="1" smtClean="0">
                <a:solidFill>
                  <a:srgbClr val="002060"/>
                </a:solidFill>
                <a:latin typeface="NikoshBAN" panose="02000000000000000000" pitchFamily="2" charset="0"/>
                <a:cs typeface="NikoshBAN" panose="02000000000000000000" pitchFamily="2" charset="0"/>
              </a:rPr>
              <a:t>করে</a:t>
            </a:r>
            <a:r>
              <a:rPr lang="en-US" sz="3200" dirty="0" smtClean="0">
                <a:solidFill>
                  <a:srgbClr val="002060"/>
                </a:solidFill>
                <a:latin typeface="NikoshBAN" panose="02000000000000000000" pitchFamily="2" charset="0"/>
                <a:cs typeface="NikoshBAN" panose="02000000000000000000" pitchFamily="2" charset="0"/>
              </a:rPr>
              <a:t>।</a:t>
            </a:r>
            <a:endParaRPr lang="en-US" sz="3200" dirty="0">
              <a:solidFill>
                <a:srgbClr val="002060"/>
              </a:solidFill>
              <a:latin typeface="NikoshBAN" panose="02000000000000000000" pitchFamily="2" charset="0"/>
              <a:cs typeface="NikoshBAN" panose="02000000000000000000" pitchFamily="2" charset="0"/>
            </a:endParaRPr>
          </a:p>
        </p:txBody>
      </p:sp>
      <p:sp>
        <p:nvSpPr>
          <p:cNvPr id="8" name="Rounded Rectangle 7"/>
          <p:cNvSpPr/>
          <p:nvPr/>
        </p:nvSpPr>
        <p:spPr>
          <a:xfrm>
            <a:off x="1143000" y="4572000"/>
            <a:ext cx="6934200" cy="1295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800" dirty="0" smtClean="0">
                <a:solidFill>
                  <a:srgbClr val="FF0000"/>
                </a:solidFill>
                <a:latin typeface="NikoshBAN" panose="02000000000000000000" pitchFamily="2" charset="0"/>
                <a:cs typeface="NikoshBAN" panose="02000000000000000000" pitchFamily="2" charset="0"/>
              </a:rPr>
              <a:t>৩</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পাইকার</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হলো</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মধ্যস্থ্য</a:t>
            </a:r>
            <a:r>
              <a:rPr lang="en-US" sz="2800" dirty="0" smtClean="0">
                <a:solidFill>
                  <a:srgbClr val="FF0000"/>
                </a:solidFill>
                <a:latin typeface="NikoshBAN" panose="02000000000000000000" pitchFamily="2" charset="0"/>
                <a:cs typeface="NikoshBAN" panose="02000000000000000000" pitchFamily="2" charset="0"/>
              </a:rPr>
              <a:t> </a:t>
            </a:r>
            <a:r>
              <a:rPr lang="en-US" sz="2800" dirty="0" err="1" smtClean="0">
                <a:solidFill>
                  <a:srgbClr val="FF0000"/>
                </a:solidFill>
                <a:latin typeface="NikoshBAN" panose="02000000000000000000" pitchFamily="2" charset="0"/>
                <a:cs typeface="NikoshBAN" panose="02000000000000000000" pitchFamily="2" charset="0"/>
              </a:rPr>
              <a:t>ব্যবসায়ী</a:t>
            </a:r>
            <a:endParaRPr lang="en-US" sz="2800"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514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4"/>
                                        </p:tgtEl>
                                      </p:cBhvr>
                                    </p:animEffect>
                                    <p:set>
                                      <p:cBhvr>
                                        <p:cTn id="35" dur="1" fill="hold">
                                          <p:stCondLst>
                                            <p:cond delay="19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0" presetClass="exit" presetSubtype="0" fill="hold" grpId="1" nodeType="clickEffect">
                                  <p:stCondLst>
                                    <p:cond delay="0"/>
                                  </p:stCondLst>
                                  <p:childTnLst>
                                    <p:animEffect transition="out" filter="wedge">
                                      <p:cBhvr>
                                        <p:cTn id="39" dur="2000"/>
                                        <p:tgtEl>
                                          <p:spTgt spid="5"/>
                                        </p:tgtEl>
                                      </p:cBhvr>
                                    </p:animEffect>
                                    <p:set>
                                      <p:cBhvr>
                                        <p:cTn id="40" dur="1" fill="hold">
                                          <p:stCondLst>
                                            <p:cond delay="19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0" presetClass="exit" presetSubtype="0" fill="hold" grpId="1" nodeType="clickEffect">
                                  <p:stCondLst>
                                    <p:cond delay="0"/>
                                  </p:stCondLst>
                                  <p:childTnLst>
                                    <p:animEffect transition="out" filter="wedge">
                                      <p:cBhvr>
                                        <p:cTn id="44" dur="2000"/>
                                        <p:tgtEl>
                                          <p:spTgt spid="6"/>
                                        </p:tgtEl>
                                      </p:cBhvr>
                                    </p:animEffect>
                                    <p:set>
                                      <p:cBhvr>
                                        <p:cTn id="45" dur="1" fill="hold">
                                          <p:stCondLst>
                                            <p:cond delay="1999"/>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0" presetClass="exit" presetSubtype="0" fill="hold" grpId="1" nodeType="clickEffect">
                                  <p:stCondLst>
                                    <p:cond delay="0"/>
                                  </p:stCondLst>
                                  <p:childTnLst>
                                    <p:animEffect transition="out" filter="wedge">
                                      <p:cBhvr>
                                        <p:cTn id="49" dur="2000"/>
                                        <p:tgtEl>
                                          <p:spTgt spid="7"/>
                                        </p:tgtEl>
                                      </p:cBhvr>
                                    </p:animEffect>
                                    <p:set>
                                      <p:cBhvr>
                                        <p:cTn id="50" dur="1" fill="hold">
                                          <p:stCondLst>
                                            <p:cond delay="1999"/>
                                          </p:stCondLst>
                                        </p:cTn>
                                        <p:tgtEl>
                                          <p:spTgt spid="7"/>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0" presetClass="exit" presetSubtype="0" fill="hold" grpId="1" nodeType="clickEffect">
                                  <p:stCondLst>
                                    <p:cond delay="0"/>
                                  </p:stCondLst>
                                  <p:childTnLst>
                                    <p:animEffect transition="out" filter="wedge">
                                      <p:cBhvr>
                                        <p:cTn id="54" dur="2000"/>
                                        <p:tgtEl>
                                          <p:spTgt spid="8">
                                            <p:txEl>
                                              <p:pRg st="0" end="0"/>
                                            </p:txEl>
                                          </p:spTgt>
                                        </p:tgtEl>
                                      </p:cBhvr>
                                    </p:animEffect>
                                    <p:set>
                                      <p:cBhvr>
                                        <p:cTn id="55" dur="1" fill="hold">
                                          <p:stCondLst>
                                            <p:cond delay="1999"/>
                                          </p:stCondLst>
                                        </p:cTn>
                                        <p:tgtEl>
                                          <p:spTgt spid="8">
                                            <p:txEl>
                                              <p:pRg st="0" end="0"/>
                                            </p:txEl>
                                          </p:spTgt>
                                        </p:tgtEl>
                                        <p:attrNameLst>
                                          <p:attrName>style.visibility</p:attrName>
                                        </p:attrNameLst>
                                      </p:cBhvr>
                                      <p:to>
                                        <p:strVal val="hidden"/>
                                      </p:to>
                                    </p:set>
                                  </p:childTnLst>
                                </p:cTn>
                              </p:par>
                              <p:par>
                                <p:cTn id="56" presetID="20" presetClass="exit" presetSubtype="0" fill="hold" grpId="1" nodeType="withEffect">
                                  <p:stCondLst>
                                    <p:cond delay="0"/>
                                  </p:stCondLst>
                                  <p:childTnLst>
                                    <p:animEffect transition="out" filter="wedge">
                                      <p:cBhvr>
                                        <p:cTn id="57" dur="2000"/>
                                        <p:tgtEl>
                                          <p:spTgt spid="8">
                                            <p:bg/>
                                          </p:spTgt>
                                        </p:tgtEl>
                                      </p:cBhvr>
                                    </p:animEffect>
                                    <p:set>
                                      <p:cBhvr>
                                        <p:cTn id="58" dur="1" fill="hold">
                                          <p:stCondLst>
                                            <p:cond delay="1999"/>
                                          </p:stCondLst>
                                        </p:cTn>
                                        <p:tgtEl>
                                          <p:spTgt spid="8">
                                            <p:bg/>
                                          </p:spTgt>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2" nodeType="click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1000" fill="hold"/>
                                        <p:tgtEl>
                                          <p:spTgt spid="4"/>
                                        </p:tgtEl>
                                        <p:attrNameLst>
                                          <p:attrName>ppt_w</p:attrName>
                                        </p:attrNameLst>
                                      </p:cBhvr>
                                      <p:tavLst>
                                        <p:tav tm="0">
                                          <p:val>
                                            <p:fltVal val="0"/>
                                          </p:val>
                                        </p:tav>
                                        <p:tav tm="100000">
                                          <p:val>
                                            <p:strVal val="#ppt_w"/>
                                          </p:val>
                                        </p:tav>
                                      </p:tavLst>
                                    </p:anim>
                                    <p:anim calcmode="lin" valueType="num">
                                      <p:cBhvr>
                                        <p:cTn id="64" dur="1000" fill="hold"/>
                                        <p:tgtEl>
                                          <p:spTgt spid="4"/>
                                        </p:tgtEl>
                                        <p:attrNameLst>
                                          <p:attrName>ppt_h</p:attrName>
                                        </p:attrNameLst>
                                      </p:cBhvr>
                                      <p:tavLst>
                                        <p:tav tm="0">
                                          <p:val>
                                            <p:fltVal val="0"/>
                                          </p:val>
                                        </p:tav>
                                        <p:tav tm="100000">
                                          <p:val>
                                            <p:strVal val="#ppt_h"/>
                                          </p:val>
                                        </p:tav>
                                      </p:tavLst>
                                    </p:anim>
                                    <p:anim calcmode="lin" valueType="num">
                                      <p:cBhvr>
                                        <p:cTn id="65" dur="1000" fill="hold"/>
                                        <p:tgtEl>
                                          <p:spTgt spid="4"/>
                                        </p:tgtEl>
                                        <p:attrNameLst>
                                          <p:attrName>style.rotation</p:attrName>
                                        </p:attrNameLst>
                                      </p:cBhvr>
                                      <p:tavLst>
                                        <p:tav tm="0">
                                          <p:val>
                                            <p:fltVal val="90"/>
                                          </p:val>
                                        </p:tav>
                                        <p:tav tm="100000">
                                          <p:val>
                                            <p:fltVal val="0"/>
                                          </p:val>
                                        </p:tav>
                                      </p:tavLst>
                                    </p:anim>
                                    <p:animEffect transition="in" filter="fade">
                                      <p:cBhvr>
                                        <p:cTn id="66" dur="1000"/>
                                        <p:tgtEl>
                                          <p:spTgt spid="4"/>
                                        </p:tgtEl>
                                      </p:cBhvr>
                                    </p:animEffect>
                                  </p:childTnLst>
                                </p:cTn>
                              </p:par>
                            </p:childTnLst>
                          </p:cTn>
                        </p:par>
                      </p:childTnLst>
                    </p:cTn>
                  </p:par>
                  <p:par>
                    <p:cTn id="67" fill="hold">
                      <p:stCondLst>
                        <p:cond delay="indefinite"/>
                      </p:stCondLst>
                      <p:childTnLst>
                        <p:par>
                          <p:cTn id="68" fill="hold">
                            <p:stCondLst>
                              <p:cond delay="0"/>
                            </p:stCondLst>
                            <p:childTnLst>
                              <p:par>
                                <p:cTn id="69" presetID="26" presetClass="entr" presetSubtype="0" fill="hold" grpId="2"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down)">
                                      <p:cBhvr>
                                        <p:cTn id="71" dur="580">
                                          <p:stCondLst>
                                            <p:cond delay="0"/>
                                          </p:stCondLst>
                                        </p:cTn>
                                        <p:tgtEl>
                                          <p:spTgt spid="6"/>
                                        </p:tgtEl>
                                      </p:cBhvr>
                                    </p:animEffect>
                                    <p:anim calcmode="lin" valueType="num">
                                      <p:cBhvr>
                                        <p:cTn id="7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7" dur="26">
                                          <p:stCondLst>
                                            <p:cond delay="650"/>
                                          </p:stCondLst>
                                        </p:cTn>
                                        <p:tgtEl>
                                          <p:spTgt spid="6"/>
                                        </p:tgtEl>
                                      </p:cBhvr>
                                      <p:to x="100000" y="60000"/>
                                    </p:animScale>
                                    <p:animScale>
                                      <p:cBhvr>
                                        <p:cTn id="78" dur="166" decel="50000">
                                          <p:stCondLst>
                                            <p:cond delay="676"/>
                                          </p:stCondLst>
                                        </p:cTn>
                                        <p:tgtEl>
                                          <p:spTgt spid="6"/>
                                        </p:tgtEl>
                                      </p:cBhvr>
                                      <p:to x="100000" y="100000"/>
                                    </p:animScale>
                                    <p:animScale>
                                      <p:cBhvr>
                                        <p:cTn id="79" dur="26">
                                          <p:stCondLst>
                                            <p:cond delay="1312"/>
                                          </p:stCondLst>
                                        </p:cTn>
                                        <p:tgtEl>
                                          <p:spTgt spid="6"/>
                                        </p:tgtEl>
                                      </p:cBhvr>
                                      <p:to x="100000" y="80000"/>
                                    </p:animScale>
                                    <p:animScale>
                                      <p:cBhvr>
                                        <p:cTn id="80" dur="166" decel="50000">
                                          <p:stCondLst>
                                            <p:cond delay="1338"/>
                                          </p:stCondLst>
                                        </p:cTn>
                                        <p:tgtEl>
                                          <p:spTgt spid="6"/>
                                        </p:tgtEl>
                                      </p:cBhvr>
                                      <p:to x="100000" y="100000"/>
                                    </p:animScale>
                                    <p:animScale>
                                      <p:cBhvr>
                                        <p:cTn id="81" dur="26">
                                          <p:stCondLst>
                                            <p:cond delay="1642"/>
                                          </p:stCondLst>
                                        </p:cTn>
                                        <p:tgtEl>
                                          <p:spTgt spid="6"/>
                                        </p:tgtEl>
                                      </p:cBhvr>
                                      <p:to x="100000" y="90000"/>
                                    </p:animScale>
                                    <p:animScale>
                                      <p:cBhvr>
                                        <p:cTn id="82" dur="166" decel="50000">
                                          <p:stCondLst>
                                            <p:cond delay="1668"/>
                                          </p:stCondLst>
                                        </p:cTn>
                                        <p:tgtEl>
                                          <p:spTgt spid="6"/>
                                        </p:tgtEl>
                                      </p:cBhvr>
                                      <p:to x="100000" y="100000"/>
                                    </p:animScale>
                                    <p:animScale>
                                      <p:cBhvr>
                                        <p:cTn id="83" dur="26">
                                          <p:stCondLst>
                                            <p:cond delay="1808"/>
                                          </p:stCondLst>
                                        </p:cTn>
                                        <p:tgtEl>
                                          <p:spTgt spid="6"/>
                                        </p:tgtEl>
                                      </p:cBhvr>
                                      <p:to x="100000" y="95000"/>
                                    </p:animScale>
                                    <p:animScale>
                                      <p:cBhvr>
                                        <p:cTn id="84" dur="166" decel="50000">
                                          <p:stCondLst>
                                            <p:cond delay="1834"/>
                                          </p:stCondLst>
                                        </p:cTn>
                                        <p:tgtEl>
                                          <p:spTgt spid="6"/>
                                        </p:tgtEl>
                                      </p:cBhvr>
                                      <p:to x="100000" y="100000"/>
                                    </p:animScale>
                                  </p:childTnLst>
                                </p:cTn>
                              </p:par>
                            </p:childTnLst>
                          </p:cTn>
                        </p:par>
                      </p:childTnLst>
                    </p:cTn>
                  </p:par>
                  <p:par>
                    <p:cTn id="85" fill="hold">
                      <p:stCondLst>
                        <p:cond delay="indefinite"/>
                      </p:stCondLst>
                      <p:childTnLst>
                        <p:par>
                          <p:cTn id="86" fill="hold">
                            <p:stCondLst>
                              <p:cond delay="0"/>
                            </p:stCondLst>
                            <p:childTnLst>
                              <p:par>
                                <p:cTn id="87" presetID="31" presetClass="entr" presetSubtype="0" fill="hold" grpId="2" nodeType="click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1000" fill="hold"/>
                                        <p:tgtEl>
                                          <p:spTgt spid="7"/>
                                        </p:tgtEl>
                                        <p:attrNameLst>
                                          <p:attrName>ppt_w</p:attrName>
                                        </p:attrNameLst>
                                      </p:cBhvr>
                                      <p:tavLst>
                                        <p:tav tm="0">
                                          <p:val>
                                            <p:fltVal val="0"/>
                                          </p:val>
                                        </p:tav>
                                        <p:tav tm="100000">
                                          <p:val>
                                            <p:strVal val="#ppt_w"/>
                                          </p:val>
                                        </p:tav>
                                      </p:tavLst>
                                    </p:anim>
                                    <p:anim calcmode="lin" valueType="num">
                                      <p:cBhvr>
                                        <p:cTn id="90" dur="1000" fill="hold"/>
                                        <p:tgtEl>
                                          <p:spTgt spid="7"/>
                                        </p:tgtEl>
                                        <p:attrNameLst>
                                          <p:attrName>ppt_h</p:attrName>
                                        </p:attrNameLst>
                                      </p:cBhvr>
                                      <p:tavLst>
                                        <p:tav tm="0">
                                          <p:val>
                                            <p:fltVal val="0"/>
                                          </p:val>
                                        </p:tav>
                                        <p:tav tm="100000">
                                          <p:val>
                                            <p:strVal val="#ppt_h"/>
                                          </p:val>
                                        </p:tav>
                                      </p:tavLst>
                                    </p:anim>
                                    <p:anim calcmode="lin" valueType="num">
                                      <p:cBhvr>
                                        <p:cTn id="91" dur="1000" fill="hold"/>
                                        <p:tgtEl>
                                          <p:spTgt spid="7"/>
                                        </p:tgtEl>
                                        <p:attrNameLst>
                                          <p:attrName>style.rotation</p:attrName>
                                        </p:attrNameLst>
                                      </p:cBhvr>
                                      <p:tavLst>
                                        <p:tav tm="0">
                                          <p:val>
                                            <p:fltVal val="90"/>
                                          </p:val>
                                        </p:tav>
                                        <p:tav tm="100000">
                                          <p:val>
                                            <p:fltVal val="0"/>
                                          </p:val>
                                        </p:tav>
                                      </p:tavLst>
                                    </p:anim>
                                    <p:animEffect transition="in" filter="fade">
                                      <p:cBhvr>
                                        <p:cTn id="92" dur="1000"/>
                                        <p:tgtEl>
                                          <p:spTgt spid="7"/>
                                        </p:tgtEl>
                                      </p:cBhvr>
                                    </p:animEffect>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2" nodeType="clickEffect">
                                  <p:stCondLst>
                                    <p:cond delay="0"/>
                                  </p:stCondLst>
                                  <p:childTnLst>
                                    <p:set>
                                      <p:cBhvr>
                                        <p:cTn id="96" dur="1" fill="hold">
                                          <p:stCondLst>
                                            <p:cond delay="0"/>
                                          </p:stCondLst>
                                        </p:cTn>
                                        <p:tgtEl>
                                          <p:spTgt spid="8">
                                            <p:bg/>
                                          </p:spTgt>
                                        </p:tgtEl>
                                        <p:attrNameLst>
                                          <p:attrName>style.visibility</p:attrName>
                                        </p:attrNameLst>
                                      </p:cBhvr>
                                      <p:to>
                                        <p:strVal val="visible"/>
                                      </p:to>
                                    </p:set>
                                    <p:animEffect transition="in" filter="wipe(down)">
                                      <p:cBhvr>
                                        <p:cTn id="97" dur="580">
                                          <p:stCondLst>
                                            <p:cond delay="0"/>
                                          </p:stCondLst>
                                        </p:cTn>
                                        <p:tgtEl>
                                          <p:spTgt spid="8">
                                            <p:bg/>
                                          </p:spTgt>
                                        </p:tgtEl>
                                      </p:cBhvr>
                                    </p:animEffect>
                                    <p:anim calcmode="lin" valueType="num">
                                      <p:cBhvr>
                                        <p:cTn id="98"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8">
                                            <p:bg/>
                                          </p:spTgt>
                                        </p:tgtEl>
                                      </p:cBhvr>
                                      <p:to x="100000" y="60000"/>
                                    </p:animScale>
                                    <p:animScale>
                                      <p:cBhvr>
                                        <p:cTn id="104" dur="166" decel="50000">
                                          <p:stCondLst>
                                            <p:cond delay="676"/>
                                          </p:stCondLst>
                                        </p:cTn>
                                        <p:tgtEl>
                                          <p:spTgt spid="8">
                                            <p:bg/>
                                          </p:spTgt>
                                        </p:tgtEl>
                                      </p:cBhvr>
                                      <p:to x="100000" y="100000"/>
                                    </p:animScale>
                                    <p:animScale>
                                      <p:cBhvr>
                                        <p:cTn id="105" dur="26">
                                          <p:stCondLst>
                                            <p:cond delay="1312"/>
                                          </p:stCondLst>
                                        </p:cTn>
                                        <p:tgtEl>
                                          <p:spTgt spid="8">
                                            <p:bg/>
                                          </p:spTgt>
                                        </p:tgtEl>
                                      </p:cBhvr>
                                      <p:to x="100000" y="80000"/>
                                    </p:animScale>
                                    <p:animScale>
                                      <p:cBhvr>
                                        <p:cTn id="106" dur="166" decel="50000">
                                          <p:stCondLst>
                                            <p:cond delay="1338"/>
                                          </p:stCondLst>
                                        </p:cTn>
                                        <p:tgtEl>
                                          <p:spTgt spid="8">
                                            <p:bg/>
                                          </p:spTgt>
                                        </p:tgtEl>
                                      </p:cBhvr>
                                      <p:to x="100000" y="100000"/>
                                    </p:animScale>
                                    <p:animScale>
                                      <p:cBhvr>
                                        <p:cTn id="107" dur="26">
                                          <p:stCondLst>
                                            <p:cond delay="1642"/>
                                          </p:stCondLst>
                                        </p:cTn>
                                        <p:tgtEl>
                                          <p:spTgt spid="8">
                                            <p:bg/>
                                          </p:spTgt>
                                        </p:tgtEl>
                                      </p:cBhvr>
                                      <p:to x="100000" y="90000"/>
                                    </p:animScale>
                                    <p:animScale>
                                      <p:cBhvr>
                                        <p:cTn id="108" dur="166" decel="50000">
                                          <p:stCondLst>
                                            <p:cond delay="1668"/>
                                          </p:stCondLst>
                                        </p:cTn>
                                        <p:tgtEl>
                                          <p:spTgt spid="8">
                                            <p:bg/>
                                          </p:spTgt>
                                        </p:tgtEl>
                                      </p:cBhvr>
                                      <p:to x="100000" y="100000"/>
                                    </p:animScale>
                                    <p:animScale>
                                      <p:cBhvr>
                                        <p:cTn id="109" dur="26">
                                          <p:stCondLst>
                                            <p:cond delay="1808"/>
                                          </p:stCondLst>
                                        </p:cTn>
                                        <p:tgtEl>
                                          <p:spTgt spid="8">
                                            <p:bg/>
                                          </p:spTgt>
                                        </p:tgtEl>
                                      </p:cBhvr>
                                      <p:to x="100000" y="95000"/>
                                    </p:animScale>
                                    <p:animScale>
                                      <p:cBhvr>
                                        <p:cTn id="110" dur="166" decel="50000">
                                          <p:stCondLst>
                                            <p:cond delay="1834"/>
                                          </p:stCondLst>
                                        </p:cTn>
                                        <p:tgtEl>
                                          <p:spTgt spid="8">
                                            <p:bg/>
                                          </p:spTgt>
                                        </p:tgtEl>
                                      </p:cBhvr>
                                      <p:to x="100000" y="100000"/>
                                    </p:animScale>
                                  </p:childTnLst>
                                </p:cTn>
                              </p:par>
                              <p:par>
                                <p:cTn id="111" presetID="26" presetClass="entr" presetSubtype="0" fill="hold" grpId="2" nodeType="withEffect">
                                  <p:stCondLst>
                                    <p:cond delay="0"/>
                                  </p:stCondLst>
                                  <p:childTnLst>
                                    <p:set>
                                      <p:cBhvr>
                                        <p:cTn id="112" dur="1" fill="hold">
                                          <p:stCondLst>
                                            <p:cond delay="0"/>
                                          </p:stCondLst>
                                        </p:cTn>
                                        <p:tgtEl>
                                          <p:spTgt spid="8">
                                            <p:txEl>
                                              <p:pRg st="0" end="0"/>
                                            </p:txEl>
                                          </p:spTgt>
                                        </p:tgtEl>
                                        <p:attrNameLst>
                                          <p:attrName>style.visibility</p:attrName>
                                        </p:attrNameLst>
                                      </p:cBhvr>
                                      <p:to>
                                        <p:strVal val="visible"/>
                                      </p:to>
                                    </p:set>
                                    <p:animEffect transition="in" filter="wipe(down)">
                                      <p:cBhvr>
                                        <p:cTn id="113" dur="580">
                                          <p:stCondLst>
                                            <p:cond delay="0"/>
                                          </p:stCondLst>
                                        </p:cTn>
                                        <p:tgtEl>
                                          <p:spTgt spid="8">
                                            <p:txEl>
                                              <p:pRg st="0" end="0"/>
                                            </p:txEl>
                                          </p:spTgt>
                                        </p:tgtEl>
                                      </p:cBhvr>
                                    </p:animEffect>
                                    <p:anim calcmode="lin" valueType="num">
                                      <p:cBhvr>
                                        <p:cTn id="114"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8">
                                            <p:txEl>
                                              <p:pRg st="0" end="0"/>
                                            </p:txEl>
                                          </p:spTgt>
                                        </p:tgtEl>
                                      </p:cBhvr>
                                      <p:to x="100000" y="60000"/>
                                    </p:animScale>
                                    <p:animScale>
                                      <p:cBhvr>
                                        <p:cTn id="120" dur="166" decel="50000">
                                          <p:stCondLst>
                                            <p:cond delay="676"/>
                                          </p:stCondLst>
                                        </p:cTn>
                                        <p:tgtEl>
                                          <p:spTgt spid="8">
                                            <p:txEl>
                                              <p:pRg st="0" end="0"/>
                                            </p:txEl>
                                          </p:spTgt>
                                        </p:tgtEl>
                                      </p:cBhvr>
                                      <p:to x="100000" y="100000"/>
                                    </p:animScale>
                                    <p:animScale>
                                      <p:cBhvr>
                                        <p:cTn id="121" dur="26">
                                          <p:stCondLst>
                                            <p:cond delay="1312"/>
                                          </p:stCondLst>
                                        </p:cTn>
                                        <p:tgtEl>
                                          <p:spTgt spid="8">
                                            <p:txEl>
                                              <p:pRg st="0" end="0"/>
                                            </p:txEl>
                                          </p:spTgt>
                                        </p:tgtEl>
                                      </p:cBhvr>
                                      <p:to x="100000" y="80000"/>
                                    </p:animScale>
                                    <p:animScale>
                                      <p:cBhvr>
                                        <p:cTn id="122" dur="166" decel="50000">
                                          <p:stCondLst>
                                            <p:cond delay="1338"/>
                                          </p:stCondLst>
                                        </p:cTn>
                                        <p:tgtEl>
                                          <p:spTgt spid="8">
                                            <p:txEl>
                                              <p:pRg st="0" end="0"/>
                                            </p:txEl>
                                          </p:spTgt>
                                        </p:tgtEl>
                                      </p:cBhvr>
                                      <p:to x="100000" y="100000"/>
                                    </p:animScale>
                                    <p:animScale>
                                      <p:cBhvr>
                                        <p:cTn id="123" dur="26">
                                          <p:stCondLst>
                                            <p:cond delay="1642"/>
                                          </p:stCondLst>
                                        </p:cTn>
                                        <p:tgtEl>
                                          <p:spTgt spid="8">
                                            <p:txEl>
                                              <p:pRg st="0" end="0"/>
                                            </p:txEl>
                                          </p:spTgt>
                                        </p:tgtEl>
                                      </p:cBhvr>
                                      <p:to x="100000" y="90000"/>
                                    </p:animScale>
                                    <p:animScale>
                                      <p:cBhvr>
                                        <p:cTn id="124" dur="166" decel="50000">
                                          <p:stCondLst>
                                            <p:cond delay="1668"/>
                                          </p:stCondLst>
                                        </p:cTn>
                                        <p:tgtEl>
                                          <p:spTgt spid="8">
                                            <p:txEl>
                                              <p:pRg st="0" end="0"/>
                                            </p:txEl>
                                          </p:spTgt>
                                        </p:tgtEl>
                                      </p:cBhvr>
                                      <p:to x="100000" y="100000"/>
                                    </p:animScale>
                                    <p:animScale>
                                      <p:cBhvr>
                                        <p:cTn id="125" dur="26">
                                          <p:stCondLst>
                                            <p:cond delay="1808"/>
                                          </p:stCondLst>
                                        </p:cTn>
                                        <p:tgtEl>
                                          <p:spTgt spid="8">
                                            <p:txEl>
                                              <p:pRg st="0" end="0"/>
                                            </p:txEl>
                                          </p:spTgt>
                                        </p:tgtEl>
                                      </p:cBhvr>
                                      <p:to x="100000" y="95000"/>
                                    </p:animScale>
                                    <p:animScale>
                                      <p:cBhvr>
                                        <p:cTn id="126" dur="166" decel="50000">
                                          <p:stCondLst>
                                            <p:cond delay="1834"/>
                                          </p:stCondLst>
                                        </p:cTn>
                                        <p:tgtEl>
                                          <p:spTgt spid="8">
                                            <p:txEl>
                                              <p:pRg st="0" end="0"/>
                                            </p:txEl>
                                          </p:spTgt>
                                        </p:tgtEl>
                                      </p:cBhvr>
                                      <p:to x="100000" y="100000"/>
                                    </p:animScale>
                                  </p:childTnLst>
                                </p:cTn>
                              </p:par>
                            </p:childTnLst>
                          </p:cTn>
                        </p:par>
                      </p:childTnLst>
                    </p:cTn>
                  </p:par>
                  <p:par>
                    <p:cTn id="127" fill="hold">
                      <p:stCondLst>
                        <p:cond delay="indefinite"/>
                      </p:stCondLst>
                      <p:childTnLst>
                        <p:par>
                          <p:cTn id="128" fill="hold">
                            <p:stCondLst>
                              <p:cond delay="0"/>
                            </p:stCondLst>
                            <p:childTnLst>
                              <p:par>
                                <p:cTn id="129" presetID="31" presetClass="entr" presetSubtype="0" fill="hold" grpId="3" nodeType="click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p:cTn id="131" dur="1000" fill="hold"/>
                                        <p:tgtEl>
                                          <p:spTgt spid="4"/>
                                        </p:tgtEl>
                                        <p:attrNameLst>
                                          <p:attrName>ppt_w</p:attrName>
                                        </p:attrNameLst>
                                      </p:cBhvr>
                                      <p:tavLst>
                                        <p:tav tm="0">
                                          <p:val>
                                            <p:fltVal val="0"/>
                                          </p:val>
                                        </p:tav>
                                        <p:tav tm="100000">
                                          <p:val>
                                            <p:strVal val="#ppt_w"/>
                                          </p:val>
                                        </p:tav>
                                      </p:tavLst>
                                    </p:anim>
                                    <p:anim calcmode="lin" valueType="num">
                                      <p:cBhvr>
                                        <p:cTn id="132" dur="1000" fill="hold"/>
                                        <p:tgtEl>
                                          <p:spTgt spid="4"/>
                                        </p:tgtEl>
                                        <p:attrNameLst>
                                          <p:attrName>ppt_h</p:attrName>
                                        </p:attrNameLst>
                                      </p:cBhvr>
                                      <p:tavLst>
                                        <p:tav tm="0">
                                          <p:val>
                                            <p:fltVal val="0"/>
                                          </p:val>
                                        </p:tav>
                                        <p:tav tm="100000">
                                          <p:val>
                                            <p:strVal val="#ppt_h"/>
                                          </p:val>
                                        </p:tav>
                                      </p:tavLst>
                                    </p:anim>
                                    <p:anim calcmode="lin" valueType="num">
                                      <p:cBhvr>
                                        <p:cTn id="133" dur="1000" fill="hold"/>
                                        <p:tgtEl>
                                          <p:spTgt spid="4"/>
                                        </p:tgtEl>
                                        <p:attrNameLst>
                                          <p:attrName>style.rotation</p:attrName>
                                        </p:attrNameLst>
                                      </p:cBhvr>
                                      <p:tavLst>
                                        <p:tav tm="0">
                                          <p:val>
                                            <p:fltVal val="90"/>
                                          </p:val>
                                        </p:tav>
                                        <p:tav tm="100000">
                                          <p:val>
                                            <p:fltVal val="0"/>
                                          </p:val>
                                        </p:tav>
                                      </p:tavLst>
                                    </p:anim>
                                    <p:animEffect transition="in" filter="fade">
                                      <p:cBhvr>
                                        <p:cTn id="134" dur="1000"/>
                                        <p:tgtEl>
                                          <p:spTgt spid="4"/>
                                        </p:tgtEl>
                                      </p:cBhvr>
                                    </p:animEffect>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3" nodeType="clickEffect">
                                  <p:stCondLst>
                                    <p:cond delay="0"/>
                                  </p:stCondLst>
                                  <p:childTnLst>
                                    <p:set>
                                      <p:cBhvr>
                                        <p:cTn id="138" dur="1" fill="hold">
                                          <p:stCondLst>
                                            <p:cond delay="0"/>
                                          </p:stCondLst>
                                        </p:cTn>
                                        <p:tgtEl>
                                          <p:spTgt spid="6"/>
                                        </p:tgtEl>
                                        <p:attrNameLst>
                                          <p:attrName>style.visibility</p:attrName>
                                        </p:attrNameLst>
                                      </p:cBhvr>
                                      <p:to>
                                        <p:strVal val="visible"/>
                                      </p:to>
                                    </p:set>
                                    <p:animEffect transition="in" filter="wipe(down)">
                                      <p:cBhvr>
                                        <p:cTn id="139" dur="580">
                                          <p:stCondLst>
                                            <p:cond delay="0"/>
                                          </p:stCondLst>
                                        </p:cTn>
                                        <p:tgtEl>
                                          <p:spTgt spid="6"/>
                                        </p:tgtEl>
                                      </p:cBhvr>
                                    </p:animEffect>
                                    <p:anim calcmode="lin" valueType="num">
                                      <p:cBhvr>
                                        <p:cTn id="1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45" dur="26">
                                          <p:stCondLst>
                                            <p:cond delay="650"/>
                                          </p:stCondLst>
                                        </p:cTn>
                                        <p:tgtEl>
                                          <p:spTgt spid="6"/>
                                        </p:tgtEl>
                                      </p:cBhvr>
                                      <p:to x="100000" y="60000"/>
                                    </p:animScale>
                                    <p:animScale>
                                      <p:cBhvr>
                                        <p:cTn id="146" dur="166" decel="50000">
                                          <p:stCondLst>
                                            <p:cond delay="676"/>
                                          </p:stCondLst>
                                        </p:cTn>
                                        <p:tgtEl>
                                          <p:spTgt spid="6"/>
                                        </p:tgtEl>
                                      </p:cBhvr>
                                      <p:to x="100000" y="100000"/>
                                    </p:animScale>
                                    <p:animScale>
                                      <p:cBhvr>
                                        <p:cTn id="147" dur="26">
                                          <p:stCondLst>
                                            <p:cond delay="1312"/>
                                          </p:stCondLst>
                                        </p:cTn>
                                        <p:tgtEl>
                                          <p:spTgt spid="6"/>
                                        </p:tgtEl>
                                      </p:cBhvr>
                                      <p:to x="100000" y="80000"/>
                                    </p:animScale>
                                    <p:animScale>
                                      <p:cBhvr>
                                        <p:cTn id="148" dur="166" decel="50000">
                                          <p:stCondLst>
                                            <p:cond delay="1338"/>
                                          </p:stCondLst>
                                        </p:cTn>
                                        <p:tgtEl>
                                          <p:spTgt spid="6"/>
                                        </p:tgtEl>
                                      </p:cBhvr>
                                      <p:to x="100000" y="100000"/>
                                    </p:animScale>
                                    <p:animScale>
                                      <p:cBhvr>
                                        <p:cTn id="149" dur="26">
                                          <p:stCondLst>
                                            <p:cond delay="1642"/>
                                          </p:stCondLst>
                                        </p:cTn>
                                        <p:tgtEl>
                                          <p:spTgt spid="6"/>
                                        </p:tgtEl>
                                      </p:cBhvr>
                                      <p:to x="100000" y="90000"/>
                                    </p:animScale>
                                    <p:animScale>
                                      <p:cBhvr>
                                        <p:cTn id="150" dur="166" decel="50000">
                                          <p:stCondLst>
                                            <p:cond delay="1668"/>
                                          </p:stCondLst>
                                        </p:cTn>
                                        <p:tgtEl>
                                          <p:spTgt spid="6"/>
                                        </p:tgtEl>
                                      </p:cBhvr>
                                      <p:to x="100000" y="100000"/>
                                    </p:animScale>
                                    <p:animScale>
                                      <p:cBhvr>
                                        <p:cTn id="151" dur="26">
                                          <p:stCondLst>
                                            <p:cond delay="1808"/>
                                          </p:stCondLst>
                                        </p:cTn>
                                        <p:tgtEl>
                                          <p:spTgt spid="6"/>
                                        </p:tgtEl>
                                      </p:cBhvr>
                                      <p:to x="100000" y="95000"/>
                                    </p:animScale>
                                    <p:animScale>
                                      <p:cBhvr>
                                        <p:cTn id="152" dur="166" decel="50000">
                                          <p:stCondLst>
                                            <p:cond delay="1834"/>
                                          </p:stCondLst>
                                        </p:cTn>
                                        <p:tgtEl>
                                          <p:spTgt spid="6"/>
                                        </p:tgtEl>
                                      </p:cBhvr>
                                      <p:to x="100000" y="100000"/>
                                    </p:animScale>
                                  </p:childTnLst>
                                </p:cTn>
                              </p:par>
                            </p:childTnLst>
                          </p:cTn>
                        </p:par>
                      </p:childTnLst>
                    </p:cTn>
                  </p:par>
                  <p:par>
                    <p:cTn id="153" fill="hold">
                      <p:stCondLst>
                        <p:cond delay="indefinite"/>
                      </p:stCondLst>
                      <p:childTnLst>
                        <p:par>
                          <p:cTn id="154" fill="hold">
                            <p:stCondLst>
                              <p:cond delay="0"/>
                            </p:stCondLst>
                            <p:childTnLst>
                              <p:par>
                                <p:cTn id="155" presetID="26" presetClass="entr" presetSubtype="0" fill="hold" grpId="3" nodeType="clickEffect">
                                  <p:stCondLst>
                                    <p:cond delay="0"/>
                                  </p:stCondLst>
                                  <p:childTnLst>
                                    <p:set>
                                      <p:cBhvr>
                                        <p:cTn id="156" dur="1" fill="hold">
                                          <p:stCondLst>
                                            <p:cond delay="0"/>
                                          </p:stCondLst>
                                        </p:cTn>
                                        <p:tgtEl>
                                          <p:spTgt spid="7"/>
                                        </p:tgtEl>
                                        <p:attrNameLst>
                                          <p:attrName>style.visibility</p:attrName>
                                        </p:attrNameLst>
                                      </p:cBhvr>
                                      <p:to>
                                        <p:strVal val="visible"/>
                                      </p:to>
                                    </p:set>
                                    <p:animEffect transition="in" filter="wipe(down)">
                                      <p:cBhvr>
                                        <p:cTn id="157" dur="580">
                                          <p:stCondLst>
                                            <p:cond delay="0"/>
                                          </p:stCondLst>
                                        </p:cTn>
                                        <p:tgtEl>
                                          <p:spTgt spid="7"/>
                                        </p:tgtEl>
                                      </p:cBhvr>
                                    </p:animEffect>
                                    <p:anim calcmode="lin" valueType="num">
                                      <p:cBhvr>
                                        <p:cTn id="1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63" dur="26">
                                          <p:stCondLst>
                                            <p:cond delay="650"/>
                                          </p:stCondLst>
                                        </p:cTn>
                                        <p:tgtEl>
                                          <p:spTgt spid="7"/>
                                        </p:tgtEl>
                                      </p:cBhvr>
                                      <p:to x="100000" y="60000"/>
                                    </p:animScale>
                                    <p:animScale>
                                      <p:cBhvr>
                                        <p:cTn id="164" dur="166" decel="50000">
                                          <p:stCondLst>
                                            <p:cond delay="676"/>
                                          </p:stCondLst>
                                        </p:cTn>
                                        <p:tgtEl>
                                          <p:spTgt spid="7"/>
                                        </p:tgtEl>
                                      </p:cBhvr>
                                      <p:to x="100000" y="100000"/>
                                    </p:animScale>
                                    <p:animScale>
                                      <p:cBhvr>
                                        <p:cTn id="165" dur="26">
                                          <p:stCondLst>
                                            <p:cond delay="1312"/>
                                          </p:stCondLst>
                                        </p:cTn>
                                        <p:tgtEl>
                                          <p:spTgt spid="7"/>
                                        </p:tgtEl>
                                      </p:cBhvr>
                                      <p:to x="100000" y="80000"/>
                                    </p:animScale>
                                    <p:animScale>
                                      <p:cBhvr>
                                        <p:cTn id="166" dur="166" decel="50000">
                                          <p:stCondLst>
                                            <p:cond delay="1338"/>
                                          </p:stCondLst>
                                        </p:cTn>
                                        <p:tgtEl>
                                          <p:spTgt spid="7"/>
                                        </p:tgtEl>
                                      </p:cBhvr>
                                      <p:to x="100000" y="100000"/>
                                    </p:animScale>
                                    <p:animScale>
                                      <p:cBhvr>
                                        <p:cTn id="167" dur="26">
                                          <p:stCondLst>
                                            <p:cond delay="1642"/>
                                          </p:stCondLst>
                                        </p:cTn>
                                        <p:tgtEl>
                                          <p:spTgt spid="7"/>
                                        </p:tgtEl>
                                      </p:cBhvr>
                                      <p:to x="100000" y="90000"/>
                                    </p:animScale>
                                    <p:animScale>
                                      <p:cBhvr>
                                        <p:cTn id="168" dur="166" decel="50000">
                                          <p:stCondLst>
                                            <p:cond delay="1668"/>
                                          </p:stCondLst>
                                        </p:cTn>
                                        <p:tgtEl>
                                          <p:spTgt spid="7"/>
                                        </p:tgtEl>
                                      </p:cBhvr>
                                      <p:to x="100000" y="100000"/>
                                    </p:animScale>
                                    <p:animScale>
                                      <p:cBhvr>
                                        <p:cTn id="169" dur="26">
                                          <p:stCondLst>
                                            <p:cond delay="1808"/>
                                          </p:stCondLst>
                                        </p:cTn>
                                        <p:tgtEl>
                                          <p:spTgt spid="7"/>
                                        </p:tgtEl>
                                      </p:cBhvr>
                                      <p:to x="100000" y="95000"/>
                                    </p:animScale>
                                    <p:animScale>
                                      <p:cBhvr>
                                        <p:cTn id="170" dur="166" decel="50000">
                                          <p:stCondLst>
                                            <p:cond delay="1834"/>
                                          </p:stCondLst>
                                        </p:cTn>
                                        <p:tgtEl>
                                          <p:spTgt spid="7"/>
                                        </p:tgtEl>
                                      </p:cBhvr>
                                      <p:to x="100000" y="100000"/>
                                    </p:animScale>
                                  </p:childTnLst>
                                </p:cTn>
                              </p:par>
                            </p:childTnLst>
                          </p:cTn>
                        </p:par>
                      </p:childTnLst>
                    </p:cTn>
                  </p:par>
                  <p:par>
                    <p:cTn id="171" fill="hold">
                      <p:stCondLst>
                        <p:cond delay="indefinite"/>
                      </p:stCondLst>
                      <p:childTnLst>
                        <p:par>
                          <p:cTn id="172" fill="hold">
                            <p:stCondLst>
                              <p:cond delay="0"/>
                            </p:stCondLst>
                            <p:childTnLst>
                              <p:par>
                                <p:cTn id="173" presetID="26" presetClass="entr" presetSubtype="0" fill="hold" grpId="3" nodeType="clickEffect">
                                  <p:stCondLst>
                                    <p:cond delay="0"/>
                                  </p:stCondLst>
                                  <p:childTnLst>
                                    <p:set>
                                      <p:cBhvr>
                                        <p:cTn id="174" dur="1" fill="hold">
                                          <p:stCondLst>
                                            <p:cond delay="0"/>
                                          </p:stCondLst>
                                        </p:cTn>
                                        <p:tgtEl>
                                          <p:spTgt spid="8">
                                            <p:bg/>
                                          </p:spTgt>
                                        </p:tgtEl>
                                        <p:attrNameLst>
                                          <p:attrName>style.visibility</p:attrName>
                                        </p:attrNameLst>
                                      </p:cBhvr>
                                      <p:to>
                                        <p:strVal val="visible"/>
                                      </p:to>
                                    </p:set>
                                    <p:animEffect transition="in" filter="wipe(down)">
                                      <p:cBhvr>
                                        <p:cTn id="175" dur="580">
                                          <p:stCondLst>
                                            <p:cond delay="0"/>
                                          </p:stCondLst>
                                        </p:cTn>
                                        <p:tgtEl>
                                          <p:spTgt spid="8">
                                            <p:bg/>
                                          </p:spTgt>
                                        </p:tgtEl>
                                      </p:cBhvr>
                                    </p:animEffect>
                                    <p:anim calcmode="lin" valueType="num">
                                      <p:cBhvr>
                                        <p:cTn id="176" dur="1822" tmFilter="0,0; 0.14,0.36; 0.43,0.73; 0.71,0.91; 1.0,1.0">
                                          <p:stCondLst>
                                            <p:cond delay="0"/>
                                          </p:stCondLst>
                                        </p:cTn>
                                        <p:tgtEl>
                                          <p:spTgt spid="8">
                                            <p:bg/>
                                          </p:spTgt>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8">
                                            <p:bg/>
                                          </p:spTgt>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8">
                                            <p:bg/>
                                          </p:spTgt>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8">
                                            <p:bg/>
                                          </p:spTgt>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8">
                                            <p:bg/>
                                          </p:spTgt>
                                        </p:tgtEl>
                                        <p:attrNameLst>
                                          <p:attrName>ppt_y</p:attrName>
                                        </p:attrNameLst>
                                      </p:cBhvr>
                                      <p:tavLst>
                                        <p:tav tm="0" fmla="#ppt_y-sin(pi*$)/81">
                                          <p:val>
                                            <p:fltVal val="0"/>
                                          </p:val>
                                        </p:tav>
                                        <p:tav tm="100000">
                                          <p:val>
                                            <p:fltVal val="1"/>
                                          </p:val>
                                        </p:tav>
                                      </p:tavLst>
                                    </p:anim>
                                    <p:animScale>
                                      <p:cBhvr>
                                        <p:cTn id="181" dur="26">
                                          <p:stCondLst>
                                            <p:cond delay="650"/>
                                          </p:stCondLst>
                                        </p:cTn>
                                        <p:tgtEl>
                                          <p:spTgt spid="8">
                                            <p:bg/>
                                          </p:spTgt>
                                        </p:tgtEl>
                                      </p:cBhvr>
                                      <p:to x="100000" y="60000"/>
                                    </p:animScale>
                                    <p:animScale>
                                      <p:cBhvr>
                                        <p:cTn id="182" dur="166" decel="50000">
                                          <p:stCondLst>
                                            <p:cond delay="676"/>
                                          </p:stCondLst>
                                        </p:cTn>
                                        <p:tgtEl>
                                          <p:spTgt spid="8">
                                            <p:bg/>
                                          </p:spTgt>
                                        </p:tgtEl>
                                      </p:cBhvr>
                                      <p:to x="100000" y="100000"/>
                                    </p:animScale>
                                    <p:animScale>
                                      <p:cBhvr>
                                        <p:cTn id="183" dur="26">
                                          <p:stCondLst>
                                            <p:cond delay="1312"/>
                                          </p:stCondLst>
                                        </p:cTn>
                                        <p:tgtEl>
                                          <p:spTgt spid="8">
                                            <p:bg/>
                                          </p:spTgt>
                                        </p:tgtEl>
                                      </p:cBhvr>
                                      <p:to x="100000" y="80000"/>
                                    </p:animScale>
                                    <p:animScale>
                                      <p:cBhvr>
                                        <p:cTn id="184" dur="166" decel="50000">
                                          <p:stCondLst>
                                            <p:cond delay="1338"/>
                                          </p:stCondLst>
                                        </p:cTn>
                                        <p:tgtEl>
                                          <p:spTgt spid="8">
                                            <p:bg/>
                                          </p:spTgt>
                                        </p:tgtEl>
                                      </p:cBhvr>
                                      <p:to x="100000" y="100000"/>
                                    </p:animScale>
                                    <p:animScale>
                                      <p:cBhvr>
                                        <p:cTn id="185" dur="26">
                                          <p:stCondLst>
                                            <p:cond delay="1642"/>
                                          </p:stCondLst>
                                        </p:cTn>
                                        <p:tgtEl>
                                          <p:spTgt spid="8">
                                            <p:bg/>
                                          </p:spTgt>
                                        </p:tgtEl>
                                      </p:cBhvr>
                                      <p:to x="100000" y="90000"/>
                                    </p:animScale>
                                    <p:animScale>
                                      <p:cBhvr>
                                        <p:cTn id="186" dur="166" decel="50000">
                                          <p:stCondLst>
                                            <p:cond delay="1668"/>
                                          </p:stCondLst>
                                        </p:cTn>
                                        <p:tgtEl>
                                          <p:spTgt spid="8">
                                            <p:bg/>
                                          </p:spTgt>
                                        </p:tgtEl>
                                      </p:cBhvr>
                                      <p:to x="100000" y="100000"/>
                                    </p:animScale>
                                    <p:animScale>
                                      <p:cBhvr>
                                        <p:cTn id="187" dur="26">
                                          <p:stCondLst>
                                            <p:cond delay="1808"/>
                                          </p:stCondLst>
                                        </p:cTn>
                                        <p:tgtEl>
                                          <p:spTgt spid="8">
                                            <p:bg/>
                                          </p:spTgt>
                                        </p:tgtEl>
                                      </p:cBhvr>
                                      <p:to x="100000" y="95000"/>
                                    </p:animScale>
                                    <p:animScale>
                                      <p:cBhvr>
                                        <p:cTn id="188" dur="166" decel="50000">
                                          <p:stCondLst>
                                            <p:cond delay="1834"/>
                                          </p:stCondLst>
                                        </p:cTn>
                                        <p:tgtEl>
                                          <p:spTgt spid="8">
                                            <p:bg/>
                                          </p:spTgt>
                                        </p:tgtEl>
                                      </p:cBhvr>
                                      <p:to x="100000" y="100000"/>
                                    </p:animScale>
                                  </p:childTnLst>
                                </p:cTn>
                              </p:par>
                              <p:par>
                                <p:cTn id="189" presetID="26" presetClass="entr" presetSubtype="0" fill="hold" grpId="3" nodeType="withEffect">
                                  <p:stCondLst>
                                    <p:cond delay="0"/>
                                  </p:stCondLst>
                                  <p:childTnLst>
                                    <p:set>
                                      <p:cBhvr>
                                        <p:cTn id="190" dur="1" fill="hold">
                                          <p:stCondLst>
                                            <p:cond delay="0"/>
                                          </p:stCondLst>
                                        </p:cTn>
                                        <p:tgtEl>
                                          <p:spTgt spid="8">
                                            <p:txEl>
                                              <p:pRg st="0" end="0"/>
                                            </p:txEl>
                                          </p:spTgt>
                                        </p:tgtEl>
                                        <p:attrNameLst>
                                          <p:attrName>style.visibility</p:attrName>
                                        </p:attrNameLst>
                                      </p:cBhvr>
                                      <p:to>
                                        <p:strVal val="visible"/>
                                      </p:to>
                                    </p:set>
                                    <p:animEffect transition="in" filter="wipe(down)">
                                      <p:cBhvr>
                                        <p:cTn id="191" dur="580">
                                          <p:stCondLst>
                                            <p:cond delay="0"/>
                                          </p:stCondLst>
                                        </p:cTn>
                                        <p:tgtEl>
                                          <p:spTgt spid="8">
                                            <p:txEl>
                                              <p:pRg st="0" end="0"/>
                                            </p:txEl>
                                          </p:spTgt>
                                        </p:tgtEl>
                                      </p:cBhvr>
                                    </p:animEffect>
                                    <p:anim calcmode="lin" valueType="num">
                                      <p:cBhvr>
                                        <p:cTn id="19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197" dur="26">
                                          <p:stCondLst>
                                            <p:cond delay="650"/>
                                          </p:stCondLst>
                                        </p:cTn>
                                        <p:tgtEl>
                                          <p:spTgt spid="8">
                                            <p:txEl>
                                              <p:pRg st="0" end="0"/>
                                            </p:txEl>
                                          </p:spTgt>
                                        </p:tgtEl>
                                      </p:cBhvr>
                                      <p:to x="100000" y="60000"/>
                                    </p:animScale>
                                    <p:animScale>
                                      <p:cBhvr>
                                        <p:cTn id="198" dur="166" decel="50000">
                                          <p:stCondLst>
                                            <p:cond delay="676"/>
                                          </p:stCondLst>
                                        </p:cTn>
                                        <p:tgtEl>
                                          <p:spTgt spid="8">
                                            <p:txEl>
                                              <p:pRg st="0" end="0"/>
                                            </p:txEl>
                                          </p:spTgt>
                                        </p:tgtEl>
                                      </p:cBhvr>
                                      <p:to x="100000" y="100000"/>
                                    </p:animScale>
                                    <p:animScale>
                                      <p:cBhvr>
                                        <p:cTn id="199" dur="26">
                                          <p:stCondLst>
                                            <p:cond delay="1312"/>
                                          </p:stCondLst>
                                        </p:cTn>
                                        <p:tgtEl>
                                          <p:spTgt spid="8">
                                            <p:txEl>
                                              <p:pRg st="0" end="0"/>
                                            </p:txEl>
                                          </p:spTgt>
                                        </p:tgtEl>
                                      </p:cBhvr>
                                      <p:to x="100000" y="80000"/>
                                    </p:animScale>
                                    <p:animScale>
                                      <p:cBhvr>
                                        <p:cTn id="200" dur="166" decel="50000">
                                          <p:stCondLst>
                                            <p:cond delay="1338"/>
                                          </p:stCondLst>
                                        </p:cTn>
                                        <p:tgtEl>
                                          <p:spTgt spid="8">
                                            <p:txEl>
                                              <p:pRg st="0" end="0"/>
                                            </p:txEl>
                                          </p:spTgt>
                                        </p:tgtEl>
                                      </p:cBhvr>
                                      <p:to x="100000" y="100000"/>
                                    </p:animScale>
                                    <p:animScale>
                                      <p:cBhvr>
                                        <p:cTn id="201" dur="26">
                                          <p:stCondLst>
                                            <p:cond delay="1642"/>
                                          </p:stCondLst>
                                        </p:cTn>
                                        <p:tgtEl>
                                          <p:spTgt spid="8">
                                            <p:txEl>
                                              <p:pRg st="0" end="0"/>
                                            </p:txEl>
                                          </p:spTgt>
                                        </p:tgtEl>
                                      </p:cBhvr>
                                      <p:to x="100000" y="90000"/>
                                    </p:animScale>
                                    <p:animScale>
                                      <p:cBhvr>
                                        <p:cTn id="202" dur="166" decel="50000">
                                          <p:stCondLst>
                                            <p:cond delay="1668"/>
                                          </p:stCondLst>
                                        </p:cTn>
                                        <p:tgtEl>
                                          <p:spTgt spid="8">
                                            <p:txEl>
                                              <p:pRg st="0" end="0"/>
                                            </p:txEl>
                                          </p:spTgt>
                                        </p:tgtEl>
                                      </p:cBhvr>
                                      <p:to x="100000" y="100000"/>
                                    </p:animScale>
                                    <p:animScale>
                                      <p:cBhvr>
                                        <p:cTn id="203" dur="26">
                                          <p:stCondLst>
                                            <p:cond delay="1808"/>
                                          </p:stCondLst>
                                        </p:cTn>
                                        <p:tgtEl>
                                          <p:spTgt spid="8">
                                            <p:txEl>
                                              <p:pRg st="0" end="0"/>
                                            </p:txEl>
                                          </p:spTgt>
                                        </p:tgtEl>
                                      </p:cBhvr>
                                      <p:to x="100000" y="95000"/>
                                    </p:animScale>
                                    <p:animScale>
                                      <p:cBhvr>
                                        <p:cTn id="204" dur="166" decel="50000">
                                          <p:stCondLst>
                                            <p:cond delay="1834"/>
                                          </p:stCondLst>
                                        </p:cTn>
                                        <p:tgtEl>
                                          <p:spTgt spid="8">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4" grpId="3" animBg="1"/>
      <p:bldP spid="5" grpId="0" animBg="1"/>
      <p:bldP spid="5" grpId="1" animBg="1"/>
      <p:bldP spid="6" grpId="0" animBg="1"/>
      <p:bldP spid="6" grpId="1" animBg="1"/>
      <p:bldP spid="6" grpId="2" animBg="1"/>
      <p:bldP spid="6" grpId="3" animBg="1"/>
      <p:bldP spid="7" grpId="0" animBg="1"/>
      <p:bldP spid="7" grpId="1" animBg="1"/>
      <p:bldP spid="7" grpId="2" animBg="1"/>
      <p:bldP spid="7" grpId="3" animBg="1"/>
      <p:bldP spid="8" grpId="0" build="allAtOnce" animBg="1"/>
      <p:bldP spid="8" grpId="1" build="allAtOnce" animBg="1"/>
      <p:bldP spid="8" grpId="2" build="allAtOnce" animBg="1"/>
      <p:bldP spid="8" grpId="3"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p:cNvSpPr/>
          <p:nvPr/>
        </p:nvSpPr>
        <p:spPr>
          <a:xfrm>
            <a:off x="1342292" y="186397"/>
            <a:ext cx="6535616" cy="1684606"/>
          </a:xfrm>
          <a:prstGeom prst="flowChartPreparati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bn-BD" sz="7200" dirty="0" smtClean="0">
                <a:solidFill>
                  <a:schemeClr val="bg1"/>
                </a:solidFill>
                <a:latin typeface="NikoshBAN" panose="02000000000000000000" pitchFamily="2" charset="0"/>
                <a:cs typeface="NikoshBAN" panose="02000000000000000000" pitchFamily="2" charset="0"/>
              </a:rPr>
              <a:t>দলীয় কাজ</a:t>
            </a:r>
            <a:endParaRPr lang="en-US" sz="7200" dirty="0">
              <a:solidFill>
                <a:schemeClr val="bg1"/>
              </a:solidFill>
              <a:latin typeface="NikoshBAN" panose="02000000000000000000" pitchFamily="2" charset="0"/>
              <a:cs typeface="NikoshBAN" panose="02000000000000000000" pitchFamily="2" charset="0"/>
            </a:endParaRPr>
          </a:p>
        </p:txBody>
      </p:sp>
      <p:sp>
        <p:nvSpPr>
          <p:cNvPr id="5" name="Flowchart: Process 4"/>
          <p:cNvSpPr/>
          <p:nvPr/>
        </p:nvSpPr>
        <p:spPr>
          <a:xfrm>
            <a:off x="1143000" y="2057400"/>
            <a:ext cx="2743200" cy="3962400"/>
          </a:xfrm>
          <a:prstGeom prst="flowChartProcess">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4228514" y="2057400"/>
            <a:ext cx="4268372" cy="4038600"/>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dirty="0" err="1" smtClean="0">
                <a:latin typeface="NikoshBAN" panose="02000000000000000000" pitchFamily="2" charset="0"/>
                <a:cs typeface="NikoshBAN" panose="02000000000000000000" pitchFamily="2" charset="0"/>
              </a:rPr>
              <a:t>খুচরা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ব্যবসায়ীর</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প্রকারভেদ</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গুলো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লিখ</a:t>
            </a:r>
            <a:r>
              <a:rPr lang="en-US" sz="4000" dirty="0" smtClean="0">
                <a:latin typeface="NikoshBAN" panose="02000000000000000000" pitchFamily="2" charset="0"/>
                <a:cs typeface="NikoshBAN" panose="02000000000000000000" pitchFamily="2" charset="0"/>
              </a:rPr>
              <a:t>।</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8942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5"/>
                                        </p:tgtEl>
                                      </p:cBhvr>
                                    </p:animEffect>
                                    <p:set>
                                      <p:cBhvr>
                                        <p:cTn id="27" dur="1" fill="hold">
                                          <p:stCondLst>
                                            <p:cond delay="1999"/>
                                          </p:stCondLst>
                                        </p:cTn>
                                        <p:tgtEl>
                                          <p:spTgt spid="5"/>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500"/>
                                        <p:tgtEl>
                                          <p:spTgt spid="6"/>
                                        </p:tgtEl>
                                      </p:cBhvr>
                                    </p:animEffect>
                                    <p:set>
                                      <p:cBhvr>
                                        <p:cTn id="32" dur="1" fill="hold">
                                          <p:stCondLst>
                                            <p:cond delay="2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4"/>
          <p:cNvSpPr/>
          <p:nvPr/>
        </p:nvSpPr>
        <p:spPr>
          <a:xfrm>
            <a:off x="533400" y="0"/>
            <a:ext cx="8077200" cy="2286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bg1"/>
                </a:solidFill>
                <a:latin typeface="NikoshBAN" panose="02000000000000000000" pitchFamily="2" charset="0"/>
                <a:cs typeface="NikoshBAN" panose="02000000000000000000" pitchFamily="2" charset="0"/>
              </a:rPr>
              <a:t>মুল্যায়ন</a:t>
            </a:r>
            <a:endParaRPr lang="en-US" sz="8000" dirty="0">
              <a:solidFill>
                <a:schemeClr val="bg1"/>
              </a:solidFill>
              <a:latin typeface="NikoshBAN" panose="02000000000000000000" pitchFamily="2" charset="0"/>
              <a:cs typeface="NikoshBAN" panose="02000000000000000000" pitchFamily="2" charset="0"/>
            </a:endParaRPr>
          </a:p>
        </p:txBody>
      </p:sp>
      <p:sp>
        <p:nvSpPr>
          <p:cNvPr id="2" name="Rectangle 1"/>
          <p:cNvSpPr/>
          <p:nvPr/>
        </p:nvSpPr>
        <p:spPr>
          <a:xfrm>
            <a:off x="990600" y="2286000"/>
            <a:ext cx="7696200" cy="41148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bg1"/>
                </a:solidFill>
                <a:latin typeface="NikoshBAN" panose="02000000000000000000" pitchFamily="2" charset="0"/>
                <a:cs typeface="NikoshBAN" panose="02000000000000000000" pitchFamily="2" charset="0"/>
              </a:rPr>
              <a:t>১। </a:t>
            </a:r>
            <a:r>
              <a:rPr lang="en-US" sz="3600" b="1" dirty="0" err="1" smtClean="0">
                <a:solidFill>
                  <a:schemeClr val="bg1"/>
                </a:solidFill>
                <a:latin typeface="NikoshBAN" panose="02000000000000000000" pitchFamily="2" charset="0"/>
                <a:cs typeface="NikoshBAN" panose="02000000000000000000" pitchFamily="2" charset="0"/>
              </a:rPr>
              <a:t>পাইকারী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ব্যবসা</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বলে</a:t>
            </a:r>
            <a:r>
              <a:rPr lang="bn-BD" sz="3600" b="1" dirty="0" smtClean="0">
                <a:solidFill>
                  <a:schemeClr val="bg1"/>
                </a:solidFill>
                <a:latin typeface="NikoshBAN" panose="02000000000000000000" pitchFamily="2" charset="0"/>
                <a:cs typeface="NikoshBAN" panose="02000000000000000000" pitchFamily="2" charset="0"/>
              </a:rPr>
              <a:t>?</a:t>
            </a:r>
          </a:p>
          <a:p>
            <a:r>
              <a:rPr lang="bn-BD" sz="3600" b="1" dirty="0" smtClean="0">
                <a:solidFill>
                  <a:schemeClr val="bg1"/>
                </a:solidFill>
                <a:latin typeface="NikoshBAN" panose="02000000000000000000" pitchFamily="2" charset="0"/>
                <a:cs typeface="NikoshBAN" panose="02000000000000000000" pitchFamily="2" charset="0"/>
              </a:rPr>
              <a:t>২।</a:t>
            </a:r>
            <a:r>
              <a:rPr lang="en-US" sz="3600" b="1" dirty="0" err="1" smtClean="0">
                <a:solidFill>
                  <a:schemeClr val="bg1"/>
                </a:solidFill>
                <a:latin typeface="NikoshBAN" panose="02000000000000000000" pitchFamily="2" charset="0"/>
                <a:cs typeface="NikoshBAN" panose="02000000000000000000" pitchFamily="2" charset="0"/>
              </a:rPr>
              <a:t>খুচরা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ব্যবসায়ীর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শ্রেণিবিভাগ</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আলোচনা</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a:t>
            </a:r>
            <a:endParaRPr lang="bn-BD" sz="3600" b="1" dirty="0" smtClean="0">
              <a:solidFill>
                <a:schemeClr val="bg1"/>
              </a:solidFill>
              <a:latin typeface="NikoshBAN" panose="02000000000000000000" pitchFamily="2" charset="0"/>
              <a:cs typeface="NikoshBAN" panose="02000000000000000000" pitchFamily="2" charset="0"/>
            </a:endParaRPr>
          </a:p>
          <a:p>
            <a:r>
              <a:rPr lang="bn-BD" sz="3600" b="1" dirty="0" smtClean="0">
                <a:solidFill>
                  <a:schemeClr val="bg1"/>
                </a:solidFill>
                <a:latin typeface="NikoshBAN" panose="02000000000000000000" pitchFamily="2" charset="0"/>
                <a:cs typeface="NikoshBAN" panose="02000000000000000000" pitchFamily="2" charset="0"/>
              </a:rPr>
              <a:t>৩।</a:t>
            </a:r>
            <a:r>
              <a:rPr lang="en-US" sz="3600" b="1" dirty="0" err="1" smtClean="0">
                <a:solidFill>
                  <a:schemeClr val="bg1"/>
                </a:solidFill>
                <a:latin typeface="NikoshBAN" panose="02000000000000000000" pitchFamily="2" charset="0"/>
                <a:cs typeface="NikoshBAN" panose="02000000000000000000" pitchFamily="2" charset="0"/>
              </a:rPr>
              <a:t>বহুশাখা</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বিপণীর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ধারণা</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লিখ</a:t>
            </a:r>
            <a:r>
              <a:rPr lang="en-US" sz="3600" b="1" dirty="0" smtClean="0">
                <a:solidFill>
                  <a:schemeClr val="bg1"/>
                </a:solidFill>
                <a:latin typeface="NikoshBAN" panose="02000000000000000000" pitchFamily="2" charset="0"/>
                <a:cs typeface="NikoshBAN" panose="02000000000000000000" pitchFamily="2" charset="0"/>
              </a:rPr>
              <a:t>। </a:t>
            </a:r>
            <a:endParaRPr lang="bn-BD" sz="3600" b="1"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043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xEl>
                                              <p:pRg st="2" end="2"/>
                                            </p:txEl>
                                          </p:spTgt>
                                        </p:tgtEl>
                                        <p:attrNameLst>
                                          <p:attrName>style.visibility</p:attrName>
                                        </p:attrNameLst>
                                      </p:cBhvr>
                                      <p:to>
                                        <p:strVal val="visible"/>
                                      </p:to>
                                    </p:set>
                                    <p:animEffect transition="in" filter="wipe(down)">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xit" presetSubtype="0" fill="hold" grpId="1" nodeType="clickEffect">
                                  <p:stCondLst>
                                    <p:cond delay="0"/>
                                  </p:stCondLst>
                                  <p:childTnLst>
                                    <p:animEffect transition="out" filter="wedge">
                                      <p:cBhvr>
                                        <p:cTn id="36" dur="2000"/>
                                        <p:tgtEl>
                                          <p:spTgt spid="5">
                                            <p:txEl>
                                              <p:pRg st="0" end="0"/>
                                            </p:txEl>
                                          </p:spTgt>
                                        </p:tgtEl>
                                      </p:cBhvr>
                                    </p:animEffect>
                                    <p:set>
                                      <p:cBhvr>
                                        <p:cTn id="37"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0" presetClass="exit" presetSubtype="0" fill="hold" grpId="1" nodeType="clickEffect">
                                  <p:stCondLst>
                                    <p:cond delay="0"/>
                                  </p:stCondLst>
                                  <p:childTnLst>
                                    <p:animEffect transition="out" filter="wedge">
                                      <p:cBhvr>
                                        <p:cTn id="41" dur="2000"/>
                                        <p:tgtEl>
                                          <p:spTgt spid="5">
                                            <p:bg/>
                                          </p:spTgt>
                                        </p:tgtEl>
                                      </p:cBhvr>
                                    </p:animEffect>
                                    <p:set>
                                      <p:cBhvr>
                                        <p:cTn id="42" dur="1" fill="hold">
                                          <p:stCondLst>
                                            <p:cond delay="1999"/>
                                          </p:stCondLst>
                                        </p:cTn>
                                        <p:tgtEl>
                                          <p:spTgt spid="5">
                                            <p:bg/>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0" presetClass="exit" presetSubtype="0" fill="hold" grpId="1" nodeType="clickEffect">
                                  <p:stCondLst>
                                    <p:cond delay="0"/>
                                  </p:stCondLst>
                                  <p:childTnLst>
                                    <p:animEffect transition="out" filter="wedge">
                                      <p:cBhvr>
                                        <p:cTn id="46" dur="2000"/>
                                        <p:tgtEl>
                                          <p:spTgt spid="2">
                                            <p:txEl>
                                              <p:pRg st="0" end="0"/>
                                            </p:txEl>
                                          </p:spTgt>
                                        </p:tgtEl>
                                      </p:cBhvr>
                                    </p:animEffect>
                                    <p:set>
                                      <p:cBhvr>
                                        <p:cTn id="47"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0" presetClass="exit" presetSubtype="0" fill="hold" grpId="1" nodeType="clickEffect">
                                  <p:stCondLst>
                                    <p:cond delay="0"/>
                                  </p:stCondLst>
                                  <p:childTnLst>
                                    <p:animEffect transition="out" filter="wedge">
                                      <p:cBhvr>
                                        <p:cTn id="51" dur="2000"/>
                                        <p:tgtEl>
                                          <p:spTgt spid="2">
                                            <p:txEl>
                                              <p:pRg st="1" end="1"/>
                                            </p:txEl>
                                          </p:spTgt>
                                        </p:tgtEl>
                                      </p:cBhvr>
                                    </p:animEffect>
                                    <p:set>
                                      <p:cBhvr>
                                        <p:cTn id="5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0" presetClass="exit" presetSubtype="0" fill="hold" grpId="1" nodeType="clickEffect">
                                  <p:stCondLst>
                                    <p:cond delay="0"/>
                                  </p:stCondLst>
                                  <p:childTnLst>
                                    <p:animEffect transition="out" filter="wedge">
                                      <p:cBhvr>
                                        <p:cTn id="56" dur="2000"/>
                                        <p:tgtEl>
                                          <p:spTgt spid="2">
                                            <p:txEl>
                                              <p:pRg st="2" end="2"/>
                                            </p:txEl>
                                          </p:spTgt>
                                        </p:tgtEl>
                                      </p:cBhvr>
                                    </p:animEffect>
                                    <p:set>
                                      <p:cBhvr>
                                        <p:cTn id="57" dur="1" fill="hold">
                                          <p:stCondLst>
                                            <p:cond delay="1999"/>
                                          </p:stCondLst>
                                        </p:cTn>
                                        <p:tgtEl>
                                          <p:spTgt spid="2">
                                            <p:txEl>
                                              <p:pRg st="2" end="2"/>
                                            </p:txEl>
                                          </p:spTgt>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0" presetClass="exit" presetSubtype="0" fill="hold" grpId="1" nodeType="clickEffect">
                                  <p:stCondLst>
                                    <p:cond delay="0"/>
                                  </p:stCondLst>
                                  <p:childTnLst>
                                    <p:animEffect transition="out" filter="wedge">
                                      <p:cBhvr>
                                        <p:cTn id="61" dur="2000"/>
                                        <p:tgtEl>
                                          <p:spTgt spid="2">
                                            <p:bg/>
                                          </p:spTgt>
                                        </p:tgtEl>
                                      </p:cBhvr>
                                    </p:animEffect>
                                    <p:set>
                                      <p:cBhvr>
                                        <p:cTn id="62" dur="1" fill="hold">
                                          <p:stCondLst>
                                            <p:cond delay="1999"/>
                                          </p:stCondLst>
                                        </p:cTn>
                                        <p:tgtEl>
                                          <p:spTgt spid="2">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build="allAtOnce" animBg="1"/>
      <p:bldP spid="2" grpId="0" animBg="1"/>
      <p:bldP spid="2" grpId="1"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1572942" y="-91440"/>
            <a:ext cx="5915025" cy="1943100"/>
          </a:xfrm>
          <a:prstGeom prst="ribbon">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n-BD" sz="5400" b="1" dirty="0">
                <a:solidFill>
                  <a:srgbClr val="FFFFFF"/>
                </a:solidFill>
                <a:latin typeface="NikoshBAN" pitchFamily="2" charset="0"/>
              </a:rPr>
              <a:t>বাড়ির কাজ</a:t>
            </a:r>
            <a:endParaRPr lang="en-US" b="1" dirty="0">
              <a:solidFill>
                <a:srgbClr val="FFFFFF"/>
              </a:solidFill>
              <a:latin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306" y="1851660"/>
            <a:ext cx="5940632" cy="3670366"/>
          </a:xfrm>
          <a:prstGeom prst="rect">
            <a:avLst/>
          </a:prstGeom>
        </p:spPr>
      </p:pic>
      <p:sp>
        <p:nvSpPr>
          <p:cNvPr id="8" name="Flowchart: Punched Tape 7"/>
          <p:cNvSpPr/>
          <p:nvPr/>
        </p:nvSpPr>
        <p:spPr>
          <a:xfrm>
            <a:off x="953180" y="4953000"/>
            <a:ext cx="7962220" cy="1905000"/>
          </a:xfrm>
          <a:prstGeom prst="flowChartPunchedTap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dirty="0" err="1" smtClean="0">
                <a:solidFill>
                  <a:schemeClr val="bg1"/>
                </a:solidFill>
                <a:latin typeface="NikoshBAN" panose="02000000000000000000" pitchFamily="2" charset="0"/>
                <a:cs typeface="NikoshBAN" panose="02000000000000000000" pitchFamily="2" charset="0"/>
              </a:rPr>
              <a:t>পাইকারী</a:t>
            </a:r>
            <a:r>
              <a:rPr lang="en-US" sz="3200" dirty="0" smtClean="0">
                <a:solidFill>
                  <a:schemeClr val="bg1"/>
                </a:solidFill>
                <a:latin typeface="NikoshBAN" panose="02000000000000000000" pitchFamily="2" charset="0"/>
                <a:cs typeface="NikoshBAN" panose="02000000000000000000" pitchFamily="2" charset="0"/>
              </a:rPr>
              <a:t> ও </a:t>
            </a:r>
            <a:r>
              <a:rPr lang="en-US" sz="3200" dirty="0" err="1" smtClean="0">
                <a:solidFill>
                  <a:schemeClr val="bg1"/>
                </a:solidFill>
                <a:latin typeface="NikoshBAN" panose="02000000000000000000" pitchFamily="2" charset="0"/>
                <a:cs typeface="NikoshBAN" panose="02000000000000000000" pitchFamily="2" charset="0"/>
              </a:rPr>
              <a:t>খুচরা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ব্যবসায়ীর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শ্রেণিবিভাগ</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সম্পর্কে</a:t>
            </a:r>
            <a:r>
              <a:rPr lang="en-US" sz="3200" dirty="0" smtClean="0">
                <a:solidFill>
                  <a:schemeClr val="bg1"/>
                </a:solidFill>
                <a:latin typeface="NikoshBAN" panose="02000000000000000000" pitchFamily="2" charset="0"/>
                <a:cs typeface="NikoshBAN" panose="02000000000000000000" pitchFamily="2" charset="0"/>
              </a:rPr>
              <a:t> ১০ </a:t>
            </a:r>
            <a:r>
              <a:rPr lang="en-US" sz="3200" dirty="0" err="1" smtClean="0">
                <a:solidFill>
                  <a:schemeClr val="bg1"/>
                </a:solidFill>
                <a:latin typeface="NikoshBAN" panose="02000000000000000000" pitchFamily="2" charset="0"/>
                <a:cs typeface="NikoshBAN" panose="02000000000000000000" pitchFamily="2" charset="0"/>
              </a:rPr>
              <a:t>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বাক্য</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লিখে</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আনবে</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7022273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grpId="0" nodeType="clickEffect">
                                  <p:stCondLst>
                                    <p:cond delay="0"/>
                                  </p:stCondLst>
                                  <p:childTnLst>
                                    <p:animScale>
                                      <p:cBhvr>
                                        <p:cTn id="1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6" descr="Animated Thank You.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1066800"/>
            <a:ext cx="5209223" cy="4910398"/>
          </a:xfrm>
        </p:spPr>
      </p:pic>
      <p:pic>
        <p:nvPicPr>
          <p:cNvPr id="32771" name="Content Placeholder 3" descr="thank you.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20391" y="228600"/>
            <a:ext cx="1950244"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2195" y="460578"/>
            <a:ext cx="2428875" cy="3238500"/>
          </a:xfrm>
          <a:prstGeom prst="rect">
            <a:avLst/>
          </a:prstGeom>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06773" y="2941224"/>
            <a:ext cx="3160776" cy="269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11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path" presetSubtype="0" accel="50000" decel="50000" fill="hold" nodeType="clickEffect">
                                  <p:stCondLst>
                                    <p:cond delay="0"/>
                                  </p:stCondLst>
                                  <p:childTnLst>
                                    <p:animMotion origin="layout" path="M 0 0 L 0.125 0 L 0.188 0.109 L 0.125 0.217 L 0 0.217 L -0.063 0.109 L 0 0 Z" pathEditMode="relative" ptsTypes="">
                                      <p:cBhvr>
                                        <p:cTn id="12" dur="2000" fill="hold"/>
                                        <p:tgtEl>
                                          <p:spTgt spid="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16" dur="2000" fill="hold"/>
                                        <p:tgtEl>
                                          <p:spTgt spid="32771"/>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5" presetClass="path" presetSubtype="0" accel="50000" decel="50000" fill="hold" nodeType="clickEffect">
                                  <p:stCondLst>
                                    <p:cond delay="0"/>
                                  </p:stCondLst>
                                  <p:childTnLst>
                                    <p:animMotion origin="layout" path="M 0 0 L 0.029 0.091 L 0.125 0.091 L 0.048 0.147 L 0.077 0.238 L 0 0.182 L -0.077 0.238 L -0.048 0.147 L -0.125 0.091 L -0.029 0.091 L 0 0 Z" pathEditMode="relative" ptsTypes="">
                                      <p:cBhvr>
                                        <p:cTn id="20" dur="2000" fill="hold"/>
                                        <p:tgtEl>
                                          <p:spTgt spid="32770"/>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58" presetClass="path" presetSubtype="0" accel="50000" decel="50000" fill="hold" nodeType="clickEffect">
                                  <p:stCondLst>
                                    <p:cond delay="0"/>
                                  </p:stCondLst>
                                  <p:childTnLst>
                                    <p:animMotion origin="layout" path="M 0 0 L 0.04 0.067 C 0.049 0.081 0.054 0.102 0.054 0.124 C 0.054 0.149 0.049 0.169 0.04 0.183 L 0 0.25 E" pathEditMode="relative" ptsTypes="">
                                      <p:cBhvr>
                                        <p:cTn id="24" dur="2000" fill="hold"/>
                                        <p:tgtEl>
                                          <p:spTgt spid="4"/>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ID="23" presetClass="exit" presetSubtype="32" fill="hold" nodeType="clickEffect">
                                  <p:stCondLst>
                                    <p:cond delay="0"/>
                                  </p:stCondLst>
                                  <p:childTnLst>
                                    <p:anim calcmode="lin" valueType="num">
                                      <p:cBhvr>
                                        <p:cTn id="28" dur="500"/>
                                        <p:tgtEl>
                                          <p:spTgt spid="32771"/>
                                        </p:tgtEl>
                                        <p:attrNameLst>
                                          <p:attrName>ppt_w</p:attrName>
                                        </p:attrNameLst>
                                      </p:cBhvr>
                                      <p:tavLst>
                                        <p:tav tm="0">
                                          <p:val>
                                            <p:strVal val="ppt_w"/>
                                          </p:val>
                                        </p:tav>
                                        <p:tav tm="100000">
                                          <p:val>
                                            <p:fltVal val="0"/>
                                          </p:val>
                                        </p:tav>
                                      </p:tavLst>
                                    </p:anim>
                                    <p:anim calcmode="lin" valueType="num">
                                      <p:cBhvr>
                                        <p:cTn id="29" dur="500"/>
                                        <p:tgtEl>
                                          <p:spTgt spid="32771"/>
                                        </p:tgtEl>
                                        <p:attrNameLst>
                                          <p:attrName>ppt_h</p:attrName>
                                        </p:attrNameLst>
                                      </p:cBhvr>
                                      <p:tavLst>
                                        <p:tav tm="0">
                                          <p:val>
                                            <p:strVal val="ppt_h"/>
                                          </p:val>
                                        </p:tav>
                                        <p:tav tm="100000">
                                          <p:val>
                                            <p:fltVal val="0"/>
                                          </p:val>
                                        </p:tav>
                                      </p:tavLst>
                                    </p:anim>
                                    <p:set>
                                      <p:cBhvr>
                                        <p:cTn id="30" dur="1" fill="hold">
                                          <p:stCondLst>
                                            <p:cond delay="499"/>
                                          </p:stCondLst>
                                        </p:cTn>
                                        <p:tgtEl>
                                          <p:spTgt spid="3277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xit" presetSubtype="1" fill="hold" nodeType="clickEffect">
                                  <p:stCondLst>
                                    <p:cond delay="0"/>
                                  </p:stCondLst>
                                  <p:childTnLst>
                                    <p:animEffect transition="out" filter="wheel(1)">
                                      <p:cBhvr>
                                        <p:cTn id="34" dur="2000"/>
                                        <p:tgtEl>
                                          <p:spTgt spid="6"/>
                                        </p:tgtEl>
                                      </p:cBhvr>
                                    </p:animEffect>
                                    <p:set>
                                      <p:cBhvr>
                                        <p:cTn id="35" dur="1" fill="hold">
                                          <p:stCondLst>
                                            <p:cond delay="19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9" presetClass="exit" presetSubtype="0" accel="100000" fill="hold" nodeType="clickEffect">
                                  <p:stCondLst>
                                    <p:cond delay="0"/>
                                  </p:stCondLst>
                                  <p:childTnLst>
                                    <p:anim calcmode="lin" valueType="num">
                                      <p:cBhvr>
                                        <p:cTn id="39" dur="500"/>
                                        <p:tgtEl>
                                          <p:spTgt spid="32770"/>
                                        </p:tgtEl>
                                        <p:attrNameLst>
                                          <p:attrName>ppt_w</p:attrName>
                                        </p:attrNameLst>
                                      </p:cBhvr>
                                      <p:tavLst>
                                        <p:tav tm="0">
                                          <p:val>
                                            <p:strVal val="ppt_w"/>
                                          </p:val>
                                        </p:tav>
                                        <p:tav tm="100000">
                                          <p:val>
                                            <p:fltVal val="0"/>
                                          </p:val>
                                        </p:tav>
                                      </p:tavLst>
                                    </p:anim>
                                    <p:anim calcmode="lin" valueType="num">
                                      <p:cBhvr>
                                        <p:cTn id="40" dur="500"/>
                                        <p:tgtEl>
                                          <p:spTgt spid="32770"/>
                                        </p:tgtEl>
                                        <p:attrNameLst>
                                          <p:attrName>ppt_h</p:attrName>
                                        </p:attrNameLst>
                                      </p:cBhvr>
                                      <p:tavLst>
                                        <p:tav tm="0">
                                          <p:val>
                                            <p:strVal val="ppt_h"/>
                                          </p:val>
                                        </p:tav>
                                        <p:tav tm="100000">
                                          <p:val>
                                            <p:fltVal val="0"/>
                                          </p:val>
                                        </p:tav>
                                      </p:tavLst>
                                    </p:anim>
                                    <p:anim calcmode="lin" valueType="num">
                                      <p:cBhvr>
                                        <p:cTn id="41" dur="500"/>
                                        <p:tgtEl>
                                          <p:spTgt spid="32770"/>
                                        </p:tgtEl>
                                        <p:attrNameLst>
                                          <p:attrName>style.rotation</p:attrName>
                                        </p:attrNameLst>
                                      </p:cBhvr>
                                      <p:tavLst>
                                        <p:tav tm="0">
                                          <p:val>
                                            <p:fltVal val="0"/>
                                          </p:val>
                                        </p:tav>
                                        <p:tav tm="100000">
                                          <p:val>
                                            <p:fltVal val="360"/>
                                          </p:val>
                                        </p:tav>
                                      </p:tavLst>
                                    </p:anim>
                                    <p:animEffect transition="out" filter="fade">
                                      <p:cBhvr>
                                        <p:cTn id="42" dur="500"/>
                                        <p:tgtEl>
                                          <p:spTgt spid="32770"/>
                                        </p:tgtEl>
                                      </p:cBhvr>
                                    </p:animEffect>
                                    <p:set>
                                      <p:cBhvr>
                                        <p:cTn id="43" dur="1" fill="hold">
                                          <p:stCondLst>
                                            <p:cond delay="499"/>
                                          </p:stCondLst>
                                        </p:cTn>
                                        <p:tgtEl>
                                          <p:spTgt spid="3277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8" presetClass="exit" presetSubtype="32" fill="hold" nodeType="clickEffect">
                                  <p:stCondLst>
                                    <p:cond delay="0"/>
                                  </p:stCondLst>
                                  <p:childTnLst>
                                    <p:animEffect transition="out" filter="diamond(out)">
                                      <p:cBhvr>
                                        <p:cTn id="47" dur="2000"/>
                                        <p:tgtEl>
                                          <p:spTgt spid="4"/>
                                        </p:tgtEl>
                                      </p:cBhvr>
                                    </p:animEffect>
                                    <p:set>
                                      <p:cBhvr>
                                        <p:cTn id="48"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6"/>
          <p:cNvSpPr/>
          <p:nvPr/>
        </p:nvSpPr>
        <p:spPr>
          <a:xfrm>
            <a:off x="838200" y="0"/>
            <a:ext cx="7315200" cy="1219200"/>
          </a:xfrm>
          <a:prstGeom prst="cloud">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b="1" dirty="0">
                <a:solidFill>
                  <a:schemeClr val="tx1"/>
                </a:solidFill>
              </a:rPr>
              <a:t>পাঠ </a:t>
            </a:r>
            <a:r>
              <a:rPr lang="bn-BD" sz="4800" b="1" dirty="0" smtClean="0">
                <a:solidFill>
                  <a:schemeClr val="tx1"/>
                </a:solidFill>
              </a:rPr>
              <a:t>ঘোষণা</a:t>
            </a:r>
            <a:endParaRPr lang="en-US" sz="4800" b="1" dirty="0">
              <a:solidFill>
                <a:schemeClr val="tx1"/>
              </a:solidFill>
            </a:endParaRPr>
          </a:p>
        </p:txBody>
      </p:sp>
      <p:sp>
        <p:nvSpPr>
          <p:cNvPr id="8" name="Right Arrow 7"/>
          <p:cNvSpPr/>
          <p:nvPr/>
        </p:nvSpPr>
        <p:spPr>
          <a:xfrm>
            <a:off x="-1" y="2514600"/>
            <a:ext cx="3098003" cy="1981200"/>
          </a:xfrm>
          <a:prstGeom prst="rightArrow">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rgbClr val="FFFF00"/>
                </a:solidFill>
                <a:latin typeface="NikoshBAN" panose="02000000000000000000" pitchFamily="2" charset="0"/>
                <a:cs typeface="NikoshBAN" panose="02000000000000000000" pitchFamily="2" charset="0"/>
              </a:rPr>
              <a:t>শি</a:t>
            </a:r>
            <a:r>
              <a:rPr lang="en-US" sz="5400" dirty="0" err="1">
                <a:solidFill>
                  <a:srgbClr val="FFFF00"/>
                </a:solidFill>
                <a:latin typeface="NikoshBAN" panose="02000000000000000000" pitchFamily="2" charset="0"/>
                <a:cs typeface="NikoshBAN" panose="02000000000000000000" pitchFamily="2" charset="0"/>
              </a:rPr>
              <a:t>রো</a:t>
            </a:r>
            <a:r>
              <a:rPr lang="bn-BD" sz="5400" dirty="0" smtClean="0">
                <a:solidFill>
                  <a:srgbClr val="FFFF00"/>
                </a:solidFill>
                <a:latin typeface="NikoshBAN" panose="02000000000000000000" pitchFamily="2" charset="0"/>
                <a:cs typeface="NikoshBAN" panose="02000000000000000000" pitchFamily="2" charset="0"/>
              </a:rPr>
              <a:t>নাম</a:t>
            </a:r>
            <a:endParaRPr lang="en-US" sz="5400" dirty="0">
              <a:solidFill>
                <a:srgbClr val="FFFF00"/>
              </a:solidFill>
              <a:latin typeface="NikoshBAN" panose="02000000000000000000" pitchFamily="2" charset="0"/>
              <a:cs typeface="NikoshBAN" panose="02000000000000000000" pitchFamily="2" charset="0"/>
            </a:endParaRPr>
          </a:p>
        </p:txBody>
      </p:sp>
      <p:sp>
        <p:nvSpPr>
          <p:cNvPr id="5" name="Rectangle 4"/>
          <p:cNvSpPr/>
          <p:nvPr/>
        </p:nvSpPr>
        <p:spPr>
          <a:xfrm>
            <a:off x="3079860" y="2301657"/>
            <a:ext cx="6064140" cy="3108543"/>
          </a:xfrm>
          <a:prstGeom prst="rect">
            <a:avLst/>
          </a:prstGeom>
          <a:solidFill>
            <a:srgbClr val="00B0F0"/>
          </a:solidFill>
        </p:spPr>
        <p:txBody>
          <a:bodyPr wrap="square">
            <a:spAutoFit/>
          </a:bodyPr>
          <a:lstStyle/>
          <a:p>
            <a:r>
              <a:rPr lang="en-US" sz="2800" dirty="0" err="1" smtClean="0">
                <a:solidFill>
                  <a:schemeClr val="bg1"/>
                </a:solidFill>
                <a:latin typeface="NikoshBAN" panose="02000000000000000000" pitchFamily="2" charset="0"/>
                <a:cs typeface="NikoshBAN" panose="02000000000000000000" pitchFamily="2" charset="0"/>
              </a:rPr>
              <a:t>পাইকারী</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খুচরা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ব্যবসায়ের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ধারণা</a:t>
            </a:r>
            <a:endParaRPr lang="en-US" sz="2800" dirty="0" smtClean="0">
              <a:solidFill>
                <a:schemeClr val="bg1"/>
              </a:solidFill>
              <a:latin typeface="NikoshBAN" panose="02000000000000000000" pitchFamily="2" charset="0"/>
              <a:cs typeface="NikoshBAN" panose="02000000000000000000" pitchFamily="2" charset="0"/>
            </a:endParaRPr>
          </a:p>
          <a:p>
            <a:r>
              <a:rPr lang="as-IN" sz="2800" dirty="0">
                <a:solidFill>
                  <a:schemeClr val="bg1"/>
                </a:solidFill>
                <a:latin typeface="NikoshBAN" panose="02000000000000000000" pitchFamily="2" charset="0"/>
                <a:cs typeface="NikoshBAN" panose="02000000000000000000" pitchFamily="2" charset="0"/>
              </a:rPr>
              <a:t>পাইকারী ও খুচরা ব্যবসায়ের </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বৈশিষ্ট্য</a:t>
            </a:r>
            <a:r>
              <a:rPr lang="en-US" sz="2800" dirty="0" smtClean="0">
                <a:solidFill>
                  <a:schemeClr val="bg1"/>
                </a:solidFill>
                <a:latin typeface="NikoshBAN" panose="02000000000000000000" pitchFamily="2" charset="0"/>
                <a:cs typeface="NikoshBAN" panose="02000000000000000000" pitchFamily="2" charset="0"/>
              </a:rPr>
              <a:t> </a:t>
            </a:r>
          </a:p>
          <a:p>
            <a:r>
              <a:rPr lang="en-US" sz="2800" dirty="0" err="1">
                <a:solidFill>
                  <a:schemeClr val="bg1"/>
                </a:solidFill>
                <a:latin typeface="NikoshBAN" panose="02000000000000000000" pitchFamily="2" charset="0"/>
                <a:cs typeface="NikoshBAN" panose="02000000000000000000" pitchFamily="2" charset="0"/>
              </a:rPr>
              <a:t>পাইকারী</a:t>
            </a:r>
            <a:r>
              <a:rPr lang="en-US" sz="2800" dirty="0">
                <a:solidFill>
                  <a:schemeClr val="bg1"/>
                </a:solidFill>
                <a:latin typeface="NikoshBAN" panose="02000000000000000000" pitchFamily="2" charset="0"/>
                <a:cs typeface="NikoshBAN" panose="02000000000000000000" pitchFamily="2" charset="0"/>
              </a:rPr>
              <a:t> ও </a:t>
            </a:r>
            <a:r>
              <a:rPr lang="en-US" sz="2800" dirty="0" err="1">
                <a:solidFill>
                  <a:schemeClr val="bg1"/>
                </a:solidFill>
                <a:latin typeface="NikoshBAN" panose="02000000000000000000" pitchFamily="2" charset="0"/>
                <a:cs typeface="NikoshBAN" panose="02000000000000000000" pitchFamily="2" charset="0"/>
              </a:rPr>
              <a:t>খুচরা</a:t>
            </a:r>
            <a:r>
              <a:rPr lang="en-US" sz="2800" dirty="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ব্যবসায়ের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প্রকারভেদ</a:t>
            </a:r>
            <a:endParaRPr lang="en-US" sz="2800" dirty="0" smtClean="0">
              <a:solidFill>
                <a:schemeClr val="bg1"/>
              </a:solidFill>
              <a:latin typeface="NikoshBAN" panose="02000000000000000000" pitchFamily="2" charset="0"/>
              <a:cs typeface="NikoshBAN" panose="02000000000000000000" pitchFamily="2" charset="0"/>
            </a:endParaRPr>
          </a:p>
          <a:p>
            <a:r>
              <a:rPr lang="en-US" sz="2800" dirty="0" err="1" smtClean="0">
                <a:solidFill>
                  <a:schemeClr val="bg1"/>
                </a:solidFill>
                <a:latin typeface="NikoshBAN" panose="02000000000000000000" pitchFamily="2" charset="0"/>
                <a:cs typeface="NikoshBAN" panose="02000000000000000000" pitchFamily="2" charset="0"/>
              </a:rPr>
              <a:t>বিভাগীয়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বিপণীর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ধারণা</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বৈশিষ্ট্য</a:t>
            </a:r>
            <a:endParaRPr lang="en-US" sz="2800" dirty="0" smtClean="0">
              <a:solidFill>
                <a:schemeClr val="bg1"/>
              </a:solidFill>
              <a:latin typeface="NikoshBAN" panose="02000000000000000000" pitchFamily="2" charset="0"/>
              <a:cs typeface="NikoshBAN" panose="02000000000000000000" pitchFamily="2" charset="0"/>
            </a:endParaRPr>
          </a:p>
          <a:p>
            <a:r>
              <a:rPr lang="en-US" sz="2800" dirty="0" err="1" smtClean="0">
                <a:solidFill>
                  <a:schemeClr val="bg1"/>
                </a:solidFill>
                <a:latin typeface="NikoshBAN" panose="02000000000000000000" pitchFamily="2" charset="0"/>
                <a:cs typeface="NikoshBAN" panose="02000000000000000000" pitchFamily="2" charset="0"/>
              </a:rPr>
              <a:t>বহুশাখা</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বিপণীর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ধারণা</a:t>
            </a:r>
            <a:r>
              <a:rPr lang="en-US" sz="2800" dirty="0" smtClean="0">
                <a:solidFill>
                  <a:schemeClr val="bg1"/>
                </a:solidFill>
                <a:latin typeface="NikoshBAN" panose="02000000000000000000" pitchFamily="2" charset="0"/>
                <a:cs typeface="NikoshBAN" panose="02000000000000000000" pitchFamily="2" charset="0"/>
              </a:rPr>
              <a:t> ও </a:t>
            </a:r>
            <a:r>
              <a:rPr lang="en-US" sz="2800" dirty="0" err="1" smtClean="0">
                <a:solidFill>
                  <a:schemeClr val="bg1"/>
                </a:solidFill>
                <a:latin typeface="NikoshBAN" panose="02000000000000000000" pitchFamily="2" charset="0"/>
                <a:cs typeface="NikoshBAN" panose="02000000000000000000" pitchFamily="2" charset="0"/>
              </a:rPr>
              <a:t>বৈশিষ্ট্যসপা</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স্টোরের</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ধারণা</a:t>
            </a:r>
            <a:endParaRPr lang="en-US" sz="2800" dirty="0" smtClean="0">
              <a:solidFill>
                <a:schemeClr val="bg1"/>
              </a:solidFill>
              <a:latin typeface="NikoshBAN" panose="02000000000000000000" pitchFamily="2" charset="0"/>
              <a:cs typeface="NikoshBAN" panose="02000000000000000000" pitchFamily="2" charset="0"/>
            </a:endParaRPr>
          </a:p>
          <a:p>
            <a:endParaRPr lang="en-US" sz="2800" dirty="0" smtClean="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3774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circle(in)">
                                      <p:cBhvr>
                                        <p:cTn id="22" dur="20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xit" presetSubtype="0" fill="hold" grpId="1" nodeType="clickEffect">
                                  <p:stCondLst>
                                    <p:cond delay="0"/>
                                  </p:stCondLst>
                                  <p:childTnLst>
                                    <p:animEffect transition="out" filter="wedge">
                                      <p:cBhvr>
                                        <p:cTn id="26" dur="2000"/>
                                        <p:tgtEl>
                                          <p:spTgt spid="7">
                                            <p:txEl>
                                              <p:pRg st="0" end="0"/>
                                            </p:txEl>
                                          </p:spTgt>
                                        </p:tgtEl>
                                      </p:cBhvr>
                                    </p:animEffect>
                                    <p:set>
                                      <p:cBhvr>
                                        <p:cTn id="27" dur="1" fill="hold">
                                          <p:stCondLst>
                                            <p:cond delay="1999"/>
                                          </p:stCondLst>
                                        </p:cTn>
                                        <p:tgtEl>
                                          <p:spTgt spid="7">
                                            <p:txEl>
                                              <p:pRg st="0" end="0"/>
                                            </p:txEl>
                                          </p:spTgt>
                                        </p:tgtEl>
                                        <p:attrNameLst>
                                          <p:attrName>style.visibility</p:attrName>
                                        </p:attrNameLst>
                                      </p:cBhvr>
                                      <p:to>
                                        <p:strVal val="hidden"/>
                                      </p:to>
                                    </p:set>
                                  </p:childTnLst>
                                </p:cTn>
                              </p:par>
                              <p:par>
                                <p:cTn id="28" presetID="20" presetClass="exit" presetSubtype="0" fill="hold" grpId="1" nodeType="withEffect">
                                  <p:stCondLst>
                                    <p:cond delay="0"/>
                                  </p:stCondLst>
                                  <p:childTnLst>
                                    <p:animEffect transition="out" filter="wedge">
                                      <p:cBhvr>
                                        <p:cTn id="29" dur="2000"/>
                                        <p:tgtEl>
                                          <p:spTgt spid="7">
                                            <p:bg/>
                                          </p:spTgt>
                                        </p:tgtEl>
                                      </p:cBhvr>
                                    </p:animEffect>
                                    <p:set>
                                      <p:cBhvr>
                                        <p:cTn id="30" dur="1" fill="hold">
                                          <p:stCondLst>
                                            <p:cond delay="1999"/>
                                          </p:stCondLst>
                                        </p:cTn>
                                        <p:tgtEl>
                                          <p:spTgt spid="7">
                                            <p:bg/>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0" presetClass="exit" presetSubtype="0" fill="hold" grpId="1" nodeType="clickEffect">
                                  <p:stCondLst>
                                    <p:cond delay="0"/>
                                  </p:stCondLst>
                                  <p:childTnLst>
                                    <p:animEffect transition="out" filter="wedge">
                                      <p:cBhvr>
                                        <p:cTn id="34" dur="2000"/>
                                        <p:tgtEl>
                                          <p:spTgt spid="8">
                                            <p:txEl>
                                              <p:pRg st="0" end="0"/>
                                            </p:txEl>
                                          </p:spTgt>
                                        </p:tgtEl>
                                      </p:cBhvr>
                                    </p:animEffect>
                                    <p:set>
                                      <p:cBhvr>
                                        <p:cTn id="35" dur="1" fill="hold">
                                          <p:stCondLst>
                                            <p:cond delay="1999"/>
                                          </p:stCondLst>
                                        </p:cTn>
                                        <p:tgtEl>
                                          <p:spTgt spid="8">
                                            <p:txEl>
                                              <p:pRg st="0" end="0"/>
                                            </p:txEl>
                                          </p:spTgt>
                                        </p:tgtEl>
                                        <p:attrNameLst>
                                          <p:attrName>style.visibility</p:attrName>
                                        </p:attrNameLst>
                                      </p:cBhvr>
                                      <p:to>
                                        <p:strVal val="hidden"/>
                                      </p:to>
                                    </p:set>
                                  </p:childTnLst>
                                </p:cTn>
                              </p:par>
                              <p:par>
                                <p:cTn id="36" presetID="20" presetClass="exit" presetSubtype="0" fill="hold" grpId="1" nodeType="withEffect">
                                  <p:stCondLst>
                                    <p:cond delay="0"/>
                                  </p:stCondLst>
                                  <p:childTnLst>
                                    <p:animEffect transition="out" filter="wedge">
                                      <p:cBhvr>
                                        <p:cTn id="37" dur="2000"/>
                                        <p:tgtEl>
                                          <p:spTgt spid="8">
                                            <p:bg/>
                                          </p:spTgt>
                                        </p:tgtEl>
                                      </p:cBhvr>
                                    </p:animEffect>
                                    <p:set>
                                      <p:cBhvr>
                                        <p:cTn id="38" dur="1" fill="hold">
                                          <p:stCondLst>
                                            <p:cond delay="1999"/>
                                          </p:stCondLst>
                                        </p:cTn>
                                        <p:tgtEl>
                                          <p:spTgt spid="8">
                                            <p:bg/>
                                          </p:spTgt>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in)">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build="allAtOnce" animBg="1"/>
      <p:bldP spid="8" grpId="0" animBg="1"/>
      <p:bldP spid="8" grpId="1" build="allAtOnce"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685800" y="609600"/>
            <a:ext cx="2819400" cy="5486400"/>
          </a:xfrm>
          <a:prstGeom prst="round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nip Single Corner Rectangle 10"/>
          <p:cNvSpPr/>
          <p:nvPr/>
        </p:nvSpPr>
        <p:spPr>
          <a:xfrm>
            <a:off x="3647208" y="1143000"/>
            <a:ext cx="2372592" cy="4648200"/>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6-Point Star 14"/>
          <p:cNvSpPr/>
          <p:nvPr/>
        </p:nvSpPr>
        <p:spPr>
          <a:xfrm rot="10800000" flipV="1">
            <a:off x="457200" y="-76201"/>
            <a:ext cx="7924800" cy="1524001"/>
          </a:xfrm>
          <a:prstGeom prst="star6">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a:solidFill>
                  <a:schemeClr val="tx1"/>
                </a:solidFill>
                <a:latin typeface="NikoshBAN" panose="02000000000000000000" pitchFamily="2" charset="0"/>
                <a:cs typeface="NikoshBAN" panose="02000000000000000000" pitchFamily="2" charset="0"/>
              </a:rPr>
              <a:t>শিখন </a:t>
            </a:r>
            <a:r>
              <a:rPr lang="bn-BD" sz="5400" dirty="0" smtClean="0">
                <a:solidFill>
                  <a:schemeClr val="tx1"/>
                </a:solidFill>
                <a:latin typeface="NikoshBAN" panose="02000000000000000000" pitchFamily="2" charset="0"/>
                <a:cs typeface="NikoshBAN" panose="02000000000000000000" pitchFamily="2" charset="0"/>
              </a:rPr>
              <a:t>ফল</a:t>
            </a:r>
            <a:endParaRPr lang="en-US" sz="5400" dirty="0">
              <a:solidFill>
                <a:schemeClr val="tx1"/>
              </a:solidFill>
              <a:latin typeface="NikoshBAN" panose="02000000000000000000" pitchFamily="2" charset="0"/>
              <a:cs typeface="NikoshBAN" panose="02000000000000000000" pitchFamily="2" charset="0"/>
            </a:endParaRPr>
          </a:p>
        </p:txBody>
      </p:sp>
      <p:sp>
        <p:nvSpPr>
          <p:cNvPr id="2" name="Rectangle 1"/>
          <p:cNvSpPr/>
          <p:nvPr/>
        </p:nvSpPr>
        <p:spPr>
          <a:xfrm>
            <a:off x="914400" y="1066801"/>
            <a:ext cx="5181600" cy="12953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NikoshBAN" panose="02000000000000000000" pitchFamily="2" charset="0"/>
              <a:cs typeface="NikoshBAN" panose="02000000000000000000" pitchFamily="2" charset="0"/>
            </a:endParaRPr>
          </a:p>
          <a:p>
            <a:pPr algn="ctr"/>
            <a:endParaRPr lang="en-US" sz="2800" b="1" dirty="0" smtClean="0">
              <a:solidFill>
                <a:schemeClr val="bg1"/>
              </a:solidFill>
              <a:latin typeface="NikoshBAN" panose="02000000000000000000" pitchFamily="2" charset="0"/>
              <a:cs typeface="NikoshBAN" panose="02000000000000000000" pitchFamily="2" charset="0"/>
            </a:endParaRPr>
          </a:p>
          <a:p>
            <a:pPr algn="ctr"/>
            <a:r>
              <a:rPr lang="bn-BD" sz="2800" b="1" dirty="0" smtClean="0">
                <a:solidFill>
                  <a:schemeClr val="bg1"/>
                </a:solidFill>
                <a:latin typeface="NikoshBAN" panose="02000000000000000000" pitchFamily="2" charset="0"/>
                <a:cs typeface="NikoshBAN" panose="02000000000000000000" pitchFamily="2" charset="0"/>
              </a:rPr>
              <a:t>এ </a:t>
            </a:r>
            <a:r>
              <a:rPr lang="bn-BD" sz="2800" b="1" dirty="0">
                <a:solidFill>
                  <a:schemeClr val="bg1"/>
                </a:solidFill>
                <a:latin typeface="NikoshBAN" panose="02000000000000000000" pitchFamily="2" charset="0"/>
                <a:cs typeface="NikoshBAN" panose="02000000000000000000" pitchFamily="2" charset="0"/>
              </a:rPr>
              <a:t>পাঠ থেকে </a:t>
            </a:r>
            <a:r>
              <a:rPr lang="bn-BD" sz="2800" b="1" dirty="0" smtClean="0">
                <a:solidFill>
                  <a:schemeClr val="bg1"/>
                </a:solidFill>
                <a:latin typeface="NikoshBAN" panose="02000000000000000000" pitchFamily="2" charset="0"/>
                <a:cs typeface="NikoshBAN" panose="02000000000000000000" pitchFamily="2" charset="0"/>
              </a:rPr>
              <a:t>শিক্ষার্থীরা-</a:t>
            </a:r>
            <a:endParaRPr lang="en-US" sz="2800" b="1" dirty="0" smtClean="0">
              <a:solidFill>
                <a:schemeClr val="bg1"/>
              </a:solidFill>
              <a:latin typeface="NikoshBAN" panose="02000000000000000000" pitchFamily="2" charset="0"/>
              <a:cs typeface="NikoshBAN" panose="02000000000000000000" pitchFamily="2" charset="0"/>
            </a:endParaRPr>
          </a:p>
          <a:p>
            <a:pPr algn="ctr"/>
            <a:r>
              <a:rPr lang="en-US" sz="2800" b="1" dirty="0" err="1" smtClean="0">
                <a:solidFill>
                  <a:schemeClr val="bg1"/>
                </a:solidFill>
                <a:latin typeface="NikoshBAN" panose="02000000000000000000" pitchFamily="2" charset="0"/>
                <a:cs typeface="NikoshBAN" panose="02000000000000000000" pitchFamily="2" charset="0"/>
              </a:rPr>
              <a:t>ব্যাখ্যা</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করতে</a:t>
            </a:r>
            <a:r>
              <a:rPr lang="en-US" sz="2800" b="1" dirty="0" smtClean="0">
                <a:solidFill>
                  <a:schemeClr val="bg1"/>
                </a:solidFill>
                <a:latin typeface="NikoshBAN" panose="02000000000000000000" pitchFamily="2" charset="0"/>
                <a:cs typeface="NikoshBAN" panose="02000000000000000000" pitchFamily="2" charset="0"/>
              </a:rPr>
              <a:t> </a:t>
            </a:r>
            <a:r>
              <a:rPr lang="en-US" sz="2800" b="1" dirty="0" err="1" smtClean="0">
                <a:solidFill>
                  <a:schemeClr val="bg1"/>
                </a:solidFill>
                <a:latin typeface="NikoshBAN" panose="02000000000000000000" pitchFamily="2" charset="0"/>
                <a:cs typeface="NikoshBAN" panose="02000000000000000000" pitchFamily="2" charset="0"/>
              </a:rPr>
              <a:t>পারবে</a:t>
            </a:r>
            <a:r>
              <a:rPr lang="bn-BD" sz="4000" b="1" dirty="0" smtClean="0">
                <a:solidFill>
                  <a:schemeClr val="bg1"/>
                </a:solidFill>
                <a:latin typeface="NikoshBAN" panose="02000000000000000000" pitchFamily="2" charset="0"/>
                <a:cs typeface="NikoshBAN" panose="02000000000000000000" pitchFamily="2" charset="0"/>
              </a:rPr>
              <a:t>--</a:t>
            </a:r>
            <a:endParaRPr lang="en-US" sz="4000" dirty="0">
              <a:solidFill>
                <a:schemeClr val="bg1"/>
              </a:solidFill>
              <a:latin typeface="NikoshBAN" panose="02000000000000000000" pitchFamily="2" charset="0"/>
              <a:cs typeface="NikoshBAN" panose="02000000000000000000" pitchFamily="2" charset="0"/>
            </a:endParaRPr>
          </a:p>
        </p:txBody>
      </p:sp>
      <p:sp>
        <p:nvSpPr>
          <p:cNvPr id="20" name="Rectangle 19"/>
          <p:cNvSpPr/>
          <p:nvPr/>
        </p:nvSpPr>
        <p:spPr>
          <a:xfrm>
            <a:off x="4648200" y="1981200"/>
            <a:ext cx="4267200" cy="461665"/>
          </a:xfrm>
          <a:prstGeom prst="rect">
            <a:avLst/>
          </a:prstGeom>
        </p:spPr>
        <p:txBody>
          <a:bodyPr wrap="square">
            <a:spAutoFit/>
          </a:bodyPr>
          <a:lstStyle/>
          <a:p>
            <a:r>
              <a:rPr lang="en-US" sz="2400" b="1" dirty="0" smtClean="0">
                <a:solidFill>
                  <a:srgbClr val="FF0000"/>
                </a:solidFill>
                <a:latin typeface="NikoshBAN" panose="02000000000000000000" pitchFamily="2" charset="0"/>
                <a:cs typeface="NikoshBAN" panose="02000000000000000000" pitchFamily="2" charset="0"/>
              </a:rPr>
              <a:t> </a:t>
            </a:r>
            <a:endParaRPr lang="en-US" sz="2400" b="1" dirty="0">
              <a:solidFill>
                <a:srgbClr val="FF0000"/>
              </a:solidFill>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p:txBody>
          <a:bodyPr/>
          <a:lstStyle/>
          <a:p>
            <a:r>
              <a:rPr lang="en-US" dirty="0" smtClean="0"/>
              <a:t>.</a:t>
            </a:r>
            <a:endParaRPr lang="en-US" dirty="0"/>
          </a:p>
        </p:txBody>
      </p:sp>
      <p:sp>
        <p:nvSpPr>
          <p:cNvPr id="4" name="Content Placeholder 3"/>
          <p:cNvSpPr>
            <a:spLocks noGrp="1"/>
          </p:cNvSpPr>
          <p:nvPr>
            <p:ph idx="1"/>
          </p:nvPr>
        </p:nvSpPr>
        <p:spPr>
          <a:xfrm>
            <a:off x="457200" y="2667000"/>
            <a:ext cx="8229600" cy="3581400"/>
          </a:xfrm>
        </p:spPr>
        <p:txBody>
          <a:bodyPr>
            <a:normAutofit/>
          </a:bodyPr>
          <a:lstStyle/>
          <a:p>
            <a:r>
              <a:rPr lang="as-IN" b="1" dirty="0">
                <a:solidFill>
                  <a:srgbClr val="FF0000"/>
                </a:solidFill>
                <a:latin typeface="NikoshBAN" panose="02000000000000000000" pitchFamily="2" charset="0"/>
                <a:cs typeface="NikoshBAN" panose="02000000000000000000" pitchFamily="2" charset="0"/>
              </a:rPr>
              <a:t>পাইকারী ও খুচরা ব্যবসায়ের ধারণা</a:t>
            </a:r>
          </a:p>
          <a:p>
            <a:r>
              <a:rPr lang="as-IN" b="1" dirty="0">
                <a:solidFill>
                  <a:srgbClr val="FF0000"/>
                </a:solidFill>
                <a:latin typeface="NikoshBAN" panose="02000000000000000000" pitchFamily="2" charset="0"/>
                <a:cs typeface="NikoshBAN" panose="02000000000000000000" pitchFamily="2" charset="0"/>
              </a:rPr>
              <a:t>পাইকারী ও খুচরা ব্যবসায়ের  বৈশিষ্ট্য </a:t>
            </a:r>
          </a:p>
          <a:p>
            <a:r>
              <a:rPr lang="as-IN" b="1" dirty="0">
                <a:solidFill>
                  <a:srgbClr val="FF0000"/>
                </a:solidFill>
                <a:latin typeface="NikoshBAN" panose="02000000000000000000" pitchFamily="2" charset="0"/>
                <a:cs typeface="NikoshBAN" panose="02000000000000000000" pitchFamily="2" charset="0"/>
              </a:rPr>
              <a:t>পাইকারী ও খুচরা ব্যবসায়ের প্রকারভেদ</a:t>
            </a:r>
          </a:p>
          <a:p>
            <a:r>
              <a:rPr lang="as-IN" b="1" dirty="0">
                <a:solidFill>
                  <a:srgbClr val="FF0000"/>
                </a:solidFill>
                <a:latin typeface="NikoshBAN" panose="02000000000000000000" pitchFamily="2" charset="0"/>
                <a:cs typeface="NikoshBAN" panose="02000000000000000000" pitchFamily="2" charset="0"/>
              </a:rPr>
              <a:t>বিভাগীয় বিপণীর ধারণা ও বৈশিষ্ট্য</a:t>
            </a:r>
          </a:p>
          <a:p>
            <a:r>
              <a:rPr lang="as-IN" b="1" dirty="0">
                <a:solidFill>
                  <a:srgbClr val="FF0000"/>
                </a:solidFill>
                <a:latin typeface="NikoshBAN" panose="02000000000000000000" pitchFamily="2" charset="0"/>
                <a:cs typeface="NikoshBAN" panose="02000000000000000000" pitchFamily="2" charset="0"/>
              </a:rPr>
              <a:t>বহুশাখা বিপণীর ধারণা ও বৈশিষ্ট্যসপা স্টোরের ধারণা</a:t>
            </a:r>
          </a:p>
        </p:txBody>
      </p:sp>
    </p:spTree>
    <p:extLst>
      <p:ext uri="{BB962C8B-B14F-4D97-AF65-F5344CB8AC3E}">
        <p14:creationId xmlns:p14="http://schemas.microsoft.com/office/powerpoint/2010/main" val="147312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grpId="1" nodeType="clickEffect">
                                  <p:stCondLst>
                                    <p:cond delay="500"/>
                                  </p:stCondLst>
                                  <p:childTnLst>
                                    <p:animEffect transition="out" filter="wedge">
                                      <p:cBhvr>
                                        <p:cTn id="16" dur="2000"/>
                                        <p:tgtEl>
                                          <p:spTgt spid="15"/>
                                        </p:tgtEl>
                                      </p:cBhvr>
                                    </p:animEffect>
                                    <p:set>
                                      <p:cBhvr>
                                        <p:cTn id="17" dur="1" fill="hold">
                                          <p:stCondLst>
                                            <p:cond delay="1999"/>
                                          </p:stCondLst>
                                        </p:cTn>
                                        <p:tgtEl>
                                          <p:spTgt spid="1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0" presetClass="exit" presetSubtype="0" fill="hold" grpId="1" nodeType="clickEffect">
                                  <p:stCondLst>
                                    <p:cond delay="0"/>
                                  </p:stCondLst>
                                  <p:childTnLst>
                                    <p:animEffect transition="out" filter="wedge">
                                      <p:cBhvr>
                                        <p:cTn id="21" dur="2000"/>
                                        <p:tgtEl>
                                          <p:spTgt spid="2"/>
                                        </p:tgtEl>
                                      </p:cBhvr>
                                    </p:animEffect>
                                    <p:set>
                                      <p:cBhvr>
                                        <p:cTn id="22"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295400"/>
            <a:ext cx="9296400" cy="2246769"/>
          </a:xfrm>
          <a:prstGeom prst="rect">
            <a:avLst/>
          </a:prstGeom>
          <a:solidFill>
            <a:schemeClr val="accent3">
              <a:lumMod val="60000"/>
              <a:lumOff val="40000"/>
            </a:schemeClr>
          </a:solidFill>
        </p:spPr>
        <p:txBody>
          <a:bodyPr wrap="square" rtlCol="0">
            <a:spAutoFit/>
          </a:bodyPr>
          <a:lstStyle/>
          <a:p>
            <a:r>
              <a:rPr lang="bn-IN" sz="2800" dirty="0">
                <a:solidFill>
                  <a:schemeClr val="bg1"/>
                </a:solidFill>
              </a:rPr>
              <a:t>পাইকারি ব্যবসায়ের ধারণা: পাইকারি ব্যবসায়ী হচ্ছে কোন  ব্যক্তি, ফার্ম বা প্রতিষ্ঠান যে বা যারা পুনরায় বিক্রয় করার জন্য পন্য দ্রব্য ক্রয় করে। এরা কখনো চূড়ান্ত ভোক্তার নিকট পণ্য বিক্রয় করে না। এক কথায় পাইকারী ব্যবসায় লিপ্ত ব্যক্তিকে পাইকারি ব্যবসায়ী বলে।</a:t>
            </a:r>
            <a:endParaRPr lang="en-US" sz="2800" dirty="0">
              <a:solidFill>
                <a:schemeClr val="bg1"/>
              </a:solidFill>
            </a:endParaRPr>
          </a:p>
        </p:txBody>
      </p:sp>
      <p:sp>
        <p:nvSpPr>
          <p:cNvPr id="6" name="Rectangle 5"/>
          <p:cNvSpPr/>
          <p:nvPr/>
        </p:nvSpPr>
        <p:spPr>
          <a:xfrm>
            <a:off x="0" y="3695700"/>
            <a:ext cx="9144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err="1" smtClean="0">
                <a:solidFill>
                  <a:srgbClr val="FF0000"/>
                </a:solidFill>
              </a:rPr>
              <a:t>উৎপাদনের</a:t>
            </a:r>
            <a:r>
              <a:rPr lang="en-US" sz="2400" dirty="0" smtClean="0">
                <a:solidFill>
                  <a:srgbClr val="FF0000"/>
                </a:solidFill>
              </a:rPr>
              <a:t> </a:t>
            </a:r>
            <a:r>
              <a:rPr lang="en-US" sz="2400" dirty="0" err="1" smtClean="0">
                <a:solidFill>
                  <a:srgbClr val="FF0000"/>
                </a:solidFill>
              </a:rPr>
              <a:t>উপকরণ</a:t>
            </a:r>
            <a:r>
              <a:rPr lang="en-US" sz="2400" dirty="0" smtClean="0">
                <a:solidFill>
                  <a:srgbClr val="FF0000"/>
                </a:solidFill>
              </a:rPr>
              <a:t> </a:t>
            </a:r>
            <a:r>
              <a:rPr lang="en-US" sz="2400" dirty="0" smtClean="0">
                <a:solidFill>
                  <a:schemeClr val="bg1"/>
                </a:solidFill>
              </a:rPr>
              <a:t>-   </a:t>
            </a:r>
            <a:r>
              <a:rPr lang="en-US" sz="2400" dirty="0" err="1" smtClean="0">
                <a:solidFill>
                  <a:schemeClr val="bg1"/>
                </a:solidFill>
              </a:rPr>
              <a:t>কাঁচামাল</a:t>
            </a:r>
            <a:r>
              <a:rPr lang="en-US" sz="2400" dirty="0" smtClean="0">
                <a:solidFill>
                  <a:schemeClr val="bg1"/>
                </a:solidFill>
              </a:rPr>
              <a:t>, </a:t>
            </a:r>
            <a:r>
              <a:rPr lang="en-US" sz="2400" dirty="0" err="1" smtClean="0">
                <a:solidFill>
                  <a:schemeClr val="bg1"/>
                </a:solidFill>
              </a:rPr>
              <a:t>মূলধন</a:t>
            </a:r>
            <a:r>
              <a:rPr lang="en-US" sz="2400" dirty="0" smtClean="0">
                <a:solidFill>
                  <a:schemeClr val="bg1"/>
                </a:solidFill>
              </a:rPr>
              <a:t> , </a:t>
            </a:r>
            <a:r>
              <a:rPr lang="en-US" sz="2400" dirty="0" err="1" smtClean="0">
                <a:solidFill>
                  <a:schemeClr val="bg1"/>
                </a:solidFill>
              </a:rPr>
              <a:t>যন্ত্রপাতি</a:t>
            </a:r>
            <a:r>
              <a:rPr lang="en-US" sz="2400" dirty="0" smtClean="0">
                <a:solidFill>
                  <a:schemeClr val="bg1"/>
                </a:solidFill>
              </a:rPr>
              <a:t>, </a:t>
            </a:r>
            <a:r>
              <a:rPr lang="en-US" sz="2400" dirty="0" err="1" smtClean="0">
                <a:solidFill>
                  <a:schemeClr val="bg1"/>
                </a:solidFill>
              </a:rPr>
              <a:t>শ্রমিক</a:t>
            </a:r>
            <a:r>
              <a:rPr lang="en-US" sz="2400" dirty="0" smtClean="0">
                <a:solidFill>
                  <a:schemeClr val="bg1"/>
                </a:solidFill>
              </a:rPr>
              <a:t>, </a:t>
            </a:r>
            <a:r>
              <a:rPr lang="en-US" sz="2400" dirty="0" err="1" smtClean="0">
                <a:solidFill>
                  <a:schemeClr val="bg1"/>
                </a:solidFill>
              </a:rPr>
              <a:t>ব্যবস্থাপনা</a:t>
            </a:r>
            <a:r>
              <a:rPr lang="en-US" sz="2400" dirty="0" smtClean="0">
                <a:solidFill>
                  <a:schemeClr val="bg1"/>
                </a:solidFill>
              </a:rPr>
              <a:t>, </a:t>
            </a:r>
            <a:r>
              <a:rPr lang="en-US" sz="2400" dirty="0" err="1" smtClean="0">
                <a:solidFill>
                  <a:schemeClr val="bg1"/>
                </a:solidFill>
              </a:rPr>
              <a:t>উদ্যোক্তা</a:t>
            </a:r>
            <a:endParaRPr lang="en-US" sz="2400" dirty="0">
              <a:solidFill>
                <a:schemeClr val="bg1"/>
              </a:solidFill>
            </a:endParaRPr>
          </a:p>
        </p:txBody>
      </p:sp>
      <p:sp>
        <p:nvSpPr>
          <p:cNvPr id="7" name="TextBox 6"/>
          <p:cNvSpPr txBox="1"/>
          <p:nvPr/>
        </p:nvSpPr>
        <p:spPr>
          <a:xfrm>
            <a:off x="0" y="3505200"/>
            <a:ext cx="9296400" cy="2554545"/>
          </a:xfrm>
          <a:prstGeom prst="rect">
            <a:avLst/>
          </a:prstGeom>
          <a:solidFill>
            <a:schemeClr val="accent6"/>
          </a:solidFill>
        </p:spPr>
        <p:txBody>
          <a:bodyPr wrap="square" rtlCol="0">
            <a:spAutoFit/>
          </a:bodyPr>
          <a:lstStyle/>
          <a:p>
            <a:r>
              <a:rPr lang="en-US" sz="3200" dirty="0" err="1" smtClean="0">
                <a:solidFill>
                  <a:schemeClr val="bg1"/>
                </a:solidFill>
              </a:rPr>
              <a:t>পাইকারের</a:t>
            </a:r>
            <a:r>
              <a:rPr lang="en-US" sz="3200" dirty="0" smtClean="0">
                <a:solidFill>
                  <a:schemeClr val="bg1"/>
                </a:solidFill>
              </a:rPr>
              <a:t> </a:t>
            </a:r>
            <a:r>
              <a:rPr lang="en-US" sz="3200" dirty="0" err="1" smtClean="0">
                <a:solidFill>
                  <a:schemeClr val="bg1"/>
                </a:solidFill>
              </a:rPr>
              <a:t>ক্ষেত্রে</a:t>
            </a:r>
            <a:r>
              <a:rPr lang="en-US" sz="3200" dirty="0" smtClean="0">
                <a:solidFill>
                  <a:schemeClr val="bg1"/>
                </a:solidFill>
              </a:rPr>
              <a:t> </a:t>
            </a:r>
            <a:r>
              <a:rPr lang="en-US" sz="3200" dirty="0" err="1" smtClean="0">
                <a:solidFill>
                  <a:schemeClr val="bg1"/>
                </a:solidFill>
              </a:rPr>
              <a:t>নিচের</a:t>
            </a:r>
            <a:r>
              <a:rPr lang="en-US" sz="3200" dirty="0" smtClean="0">
                <a:solidFill>
                  <a:schemeClr val="bg1"/>
                </a:solidFill>
              </a:rPr>
              <a:t> </a:t>
            </a:r>
            <a:r>
              <a:rPr lang="en-US" sz="3200" dirty="0" err="1" smtClean="0">
                <a:solidFill>
                  <a:schemeClr val="bg1"/>
                </a:solidFill>
              </a:rPr>
              <a:t>শর্তগুলো</a:t>
            </a:r>
            <a:r>
              <a:rPr lang="en-US" sz="3200" dirty="0" smtClean="0">
                <a:solidFill>
                  <a:schemeClr val="bg1"/>
                </a:solidFill>
              </a:rPr>
              <a:t> </a:t>
            </a:r>
            <a:r>
              <a:rPr lang="en-US" sz="3200" dirty="0" err="1" smtClean="0">
                <a:solidFill>
                  <a:schemeClr val="bg1"/>
                </a:solidFill>
              </a:rPr>
              <a:t>আবশ্যক</a:t>
            </a:r>
            <a:r>
              <a:rPr lang="en-US" sz="3200" dirty="0" smtClean="0">
                <a:solidFill>
                  <a:schemeClr val="bg1"/>
                </a:solidFill>
              </a:rPr>
              <a:t> : </a:t>
            </a:r>
            <a:r>
              <a:rPr lang="en-US" sz="3200" dirty="0" err="1" smtClean="0">
                <a:solidFill>
                  <a:schemeClr val="bg1"/>
                </a:solidFill>
              </a:rPr>
              <a:t>পাইকার</a:t>
            </a:r>
            <a:r>
              <a:rPr lang="en-US" sz="3200" dirty="0" smtClean="0">
                <a:solidFill>
                  <a:schemeClr val="bg1"/>
                </a:solidFill>
              </a:rPr>
              <a:t> </a:t>
            </a:r>
            <a:r>
              <a:rPr lang="en-US" sz="3200" dirty="0" err="1" smtClean="0">
                <a:solidFill>
                  <a:schemeClr val="bg1"/>
                </a:solidFill>
              </a:rPr>
              <a:t>হলো</a:t>
            </a:r>
            <a:r>
              <a:rPr lang="en-US" sz="3200" dirty="0" smtClean="0">
                <a:solidFill>
                  <a:schemeClr val="bg1"/>
                </a:solidFill>
              </a:rPr>
              <a:t> </a:t>
            </a:r>
            <a:r>
              <a:rPr lang="en-US" sz="3200" dirty="0" err="1" smtClean="0">
                <a:solidFill>
                  <a:schemeClr val="bg1"/>
                </a:solidFill>
              </a:rPr>
              <a:t>কতিপয়</a:t>
            </a:r>
            <a:r>
              <a:rPr lang="en-US" sz="3200" dirty="0" smtClean="0">
                <a:solidFill>
                  <a:schemeClr val="bg1"/>
                </a:solidFill>
              </a:rPr>
              <a:t> </a:t>
            </a:r>
            <a:r>
              <a:rPr lang="en-US" sz="3200" dirty="0" err="1" smtClean="0">
                <a:solidFill>
                  <a:schemeClr val="bg1"/>
                </a:solidFill>
              </a:rPr>
              <a:t>ব্যক্তি</a:t>
            </a:r>
            <a:r>
              <a:rPr lang="en-US" sz="3200" dirty="0" smtClean="0">
                <a:solidFill>
                  <a:schemeClr val="bg1"/>
                </a:solidFill>
              </a:rPr>
              <a:t> </a:t>
            </a:r>
            <a:r>
              <a:rPr lang="en-US" sz="3200" dirty="0" err="1" smtClean="0">
                <a:solidFill>
                  <a:schemeClr val="bg1"/>
                </a:solidFill>
              </a:rPr>
              <a:t>বা</a:t>
            </a:r>
            <a:r>
              <a:rPr lang="en-US" sz="3200" dirty="0" smtClean="0">
                <a:solidFill>
                  <a:schemeClr val="bg1"/>
                </a:solidFill>
              </a:rPr>
              <a:t> </a:t>
            </a:r>
            <a:r>
              <a:rPr lang="en-US" sz="3200" dirty="0" err="1" smtClean="0">
                <a:solidFill>
                  <a:schemeClr val="bg1"/>
                </a:solidFill>
              </a:rPr>
              <a:t>প্রতিষ্ঠানের</a:t>
            </a:r>
            <a:r>
              <a:rPr lang="en-US" sz="3200" dirty="0" smtClean="0">
                <a:solidFill>
                  <a:schemeClr val="bg1"/>
                </a:solidFill>
              </a:rPr>
              <a:t> </a:t>
            </a:r>
            <a:r>
              <a:rPr lang="en-US" sz="3200" dirty="0" err="1" smtClean="0">
                <a:solidFill>
                  <a:schemeClr val="bg1"/>
                </a:solidFill>
              </a:rPr>
              <a:t>সমষ্টি</a:t>
            </a:r>
            <a:r>
              <a:rPr lang="en-US" sz="3200" dirty="0" smtClean="0">
                <a:solidFill>
                  <a:schemeClr val="bg1"/>
                </a:solidFill>
              </a:rPr>
              <a:t>।</a:t>
            </a:r>
          </a:p>
          <a:p>
            <a:r>
              <a:rPr lang="en-US" sz="3200" dirty="0" err="1" smtClean="0">
                <a:solidFill>
                  <a:schemeClr val="bg1"/>
                </a:solidFill>
              </a:rPr>
              <a:t>এরা</a:t>
            </a:r>
            <a:r>
              <a:rPr lang="en-US" sz="3200" dirty="0" smtClean="0">
                <a:solidFill>
                  <a:schemeClr val="bg1"/>
                </a:solidFill>
              </a:rPr>
              <a:t> </a:t>
            </a:r>
            <a:r>
              <a:rPr lang="en-US" sz="3200" dirty="0" err="1" smtClean="0">
                <a:solidFill>
                  <a:schemeClr val="bg1"/>
                </a:solidFill>
              </a:rPr>
              <a:t>পুনবিক্রেতা</a:t>
            </a:r>
            <a:r>
              <a:rPr lang="en-US" sz="3200" dirty="0" smtClean="0">
                <a:solidFill>
                  <a:schemeClr val="bg1"/>
                </a:solidFill>
              </a:rPr>
              <a:t> </a:t>
            </a:r>
            <a:r>
              <a:rPr lang="en-US" sz="3200" dirty="0" err="1" smtClean="0">
                <a:solidFill>
                  <a:schemeClr val="bg1"/>
                </a:solidFill>
              </a:rPr>
              <a:t>অর্থা</a:t>
            </a:r>
            <a:r>
              <a:rPr lang="en-US" sz="3200" dirty="0" smtClean="0">
                <a:solidFill>
                  <a:schemeClr val="bg1"/>
                </a:solidFill>
              </a:rPr>
              <a:t>ৎ </a:t>
            </a:r>
            <a:r>
              <a:rPr lang="en-US" sz="3200" dirty="0" err="1" smtClean="0">
                <a:solidFill>
                  <a:schemeClr val="bg1"/>
                </a:solidFill>
              </a:rPr>
              <a:t>বোগ</a:t>
            </a:r>
            <a:r>
              <a:rPr lang="en-US" sz="3200" dirty="0" smtClean="0">
                <a:solidFill>
                  <a:schemeClr val="bg1"/>
                </a:solidFill>
              </a:rPr>
              <a:t> </a:t>
            </a:r>
            <a:r>
              <a:rPr lang="en-US" sz="3200" dirty="0" err="1" smtClean="0">
                <a:solidFill>
                  <a:schemeClr val="bg1"/>
                </a:solidFill>
              </a:rPr>
              <a:t>করেনা</a:t>
            </a:r>
            <a:endParaRPr lang="en-US" sz="3200" dirty="0" smtClean="0">
              <a:solidFill>
                <a:schemeClr val="bg1"/>
              </a:solidFill>
            </a:endParaRPr>
          </a:p>
          <a:p>
            <a:r>
              <a:rPr lang="en-US" sz="3200" dirty="0" err="1" smtClean="0">
                <a:solidFill>
                  <a:schemeClr val="bg1"/>
                </a:solidFill>
              </a:rPr>
              <a:t>এরা</a:t>
            </a:r>
            <a:r>
              <a:rPr lang="en-US" sz="3200" dirty="0" smtClean="0">
                <a:solidFill>
                  <a:schemeClr val="bg1"/>
                </a:solidFill>
              </a:rPr>
              <a:t> </a:t>
            </a:r>
            <a:r>
              <a:rPr lang="en-US" sz="3200" dirty="0" err="1" smtClean="0">
                <a:solidFill>
                  <a:schemeClr val="bg1"/>
                </a:solidFill>
              </a:rPr>
              <a:t>অধিক</a:t>
            </a:r>
            <a:r>
              <a:rPr lang="en-US" sz="3200" dirty="0" smtClean="0">
                <a:solidFill>
                  <a:schemeClr val="bg1"/>
                </a:solidFill>
              </a:rPr>
              <a:t> </a:t>
            </a:r>
            <a:r>
              <a:rPr lang="en-US" sz="3200" dirty="0" err="1" smtClean="0">
                <a:solidFill>
                  <a:schemeClr val="bg1"/>
                </a:solidFill>
              </a:rPr>
              <a:t>পরিমাণে</a:t>
            </a:r>
            <a:r>
              <a:rPr lang="en-US" sz="3200" dirty="0" smtClean="0">
                <a:solidFill>
                  <a:schemeClr val="bg1"/>
                </a:solidFill>
              </a:rPr>
              <a:t> </a:t>
            </a:r>
            <a:r>
              <a:rPr lang="en-US" sz="3200" dirty="0" err="1" smtClean="0">
                <a:solidFill>
                  <a:schemeClr val="bg1"/>
                </a:solidFill>
              </a:rPr>
              <a:t>পণ্য</a:t>
            </a:r>
            <a:r>
              <a:rPr lang="en-US" sz="3200" dirty="0" smtClean="0">
                <a:solidFill>
                  <a:schemeClr val="bg1"/>
                </a:solidFill>
              </a:rPr>
              <a:t> </a:t>
            </a:r>
            <a:r>
              <a:rPr lang="en-US" sz="3200" dirty="0" err="1" smtClean="0">
                <a:solidFill>
                  <a:schemeClr val="bg1"/>
                </a:solidFill>
              </a:rPr>
              <a:t>ক্রয়</a:t>
            </a:r>
            <a:r>
              <a:rPr lang="en-US" sz="3200" dirty="0" smtClean="0">
                <a:solidFill>
                  <a:schemeClr val="bg1"/>
                </a:solidFill>
              </a:rPr>
              <a:t> </a:t>
            </a:r>
            <a:r>
              <a:rPr lang="en-US" sz="3200" dirty="0" err="1" smtClean="0">
                <a:solidFill>
                  <a:schemeClr val="bg1"/>
                </a:solidFill>
              </a:rPr>
              <a:t>করে</a:t>
            </a:r>
            <a:r>
              <a:rPr lang="en-US" sz="3200" dirty="0" smtClean="0">
                <a:solidFill>
                  <a:schemeClr val="bg1"/>
                </a:solidFill>
              </a:rPr>
              <a:t>।</a:t>
            </a:r>
          </a:p>
          <a:p>
            <a:r>
              <a:rPr lang="en-US" sz="3200" dirty="0" err="1" smtClean="0">
                <a:solidFill>
                  <a:schemeClr val="bg1"/>
                </a:solidFill>
              </a:rPr>
              <a:t>এরা</a:t>
            </a:r>
            <a:r>
              <a:rPr lang="en-US" sz="3200" dirty="0" smtClean="0">
                <a:solidFill>
                  <a:schemeClr val="bg1"/>
                </a:solidFill>
              </a:rPr>
              <a:t> </a:t>
            </a:r>
            <a:r>
              <a:rPr lang="en-US" sz="3200" dirty="0" err="1" smtClean="0">
                <a:solidFill>
                  <a:schemeClr val="bg1"/>
                </a:solidFill>
              </a:rPr>
              <a:t>কমিশনের</a:t>
            </a:r>
            <a:r>
              <a:rPr lang="en-US" sz="3200" dirty="0" smtClean="0">
                <a:solidFill>
                  <a:schemeClr val="bg1"/>
                </a:solidFill>
              </a:rPr>
              <a:t> </a:t>
            </a:r>
            <a:r>
              <a:rPr lang="en-US" sz="3200" dirty="0" err="1" smtClean="0">
                <a:solidFill>
                  <a:schemeClr val="bg1"/>
                </a:solidFill>
              </a:rPr>
              <a:t>বিনিময়ে</a:t>
            </a:r>
            <a:r>
              <a:rPr lang="en-US" sz="3200" dirty="0" smtClean="0">
                <a:solidFill>
                  <a:schemeClr val="bg1"/>
                </a:solidFill>
              </a:rPr>
              <a:t> </a:t>
            </a:r>
            <a:r>
              <a:rPr lang="en-US" sz="3200" dirty="0" err="1" smtClean="0">
                <a:solidFill>
                  <a:schemeClr val="bg1"/>
                </a:solidFill>
              </a:rPr>
              <a:t>পণ্য</a:t>
            </a:r>
            <a:r>
              <a:rPr lang="en-US" sz="3200" dirty="0" smtClean="0">
                <a:solidFill>
                  <a:schemeClr val="bg1"/>
                </a:solidFill>
              </a:rPr>
              <a:t> </a:t>
            </a:r>
            <a:r>
              <a:rPr lang="en-US" sz="3200" dirty="0" err="1" smtClean="0">
                <a:solidFill>
                  <a:schemeClr val="bg1"/>
                </a:solidFill>
              </a:rPr>
              <a:t>বিক্রয়</a:t>
            </a:r>
            <a:r>
              <a:rPr lang="en-US" sz="3200" dirty="0" smtClean="0">
                <a:solidFill>
                  <a:schemeClr val="bg1"/>
                </a:solidFill>
              </a:rPr>
              <a:t> </a:t>
            </a:r>
            <a:r>
              <a:rPr lang="en-US" sz="3200" dirty="0" err="1" smtClean="0">
                <a:solidFill>
                  <a:schemeClr val="bg1"/>
                </a:solidFill>
              </a:rPr>
              <a:t>করে</a:t>
            </a:r>
            <a:r>
              <a:rPr lang="en-US" sz="3200" dirty="0" smtClean="0">
                <a:solidFill>
                  <a:schemeClr val="bg1"/>
                </a:solidFill>
              </a:rPr>
              <a:t>।</a:t>
            </a:r>
          </a:p>
        </p:txBody>
      </p:sp>
      <p:sp>
        <p:nvSpPr>
          <p:cNvPr id="4" name="Title 3"/>
          <p:cNvSpPr>
            <a:spLocks noGrp="1"/>
          </p:cNvSpPr>
          <p:nvPr>
            <p:ph type="title"/>
          </p:nvPr>
        </p:nvSpPr>
        <p:spPr>
          <a:xfrm>
            <a:off x="0" y="152400"/>
            <a:ext cx="9067800" cy="838200"/>
          </a:xfrm>
        </p:spPr>
        <p:txBody>
          <a:bodyPr>
            <a:normAutofit fontScale="90000"/>
          </a:bodyPr>
          <a:lstStyle/>
          <a:p>
            <a:r>
              <a:rPr lang="en-US" dirty="0" smtClean="0">
                <a:solidFill>
                  <a:schemeClr val="bg1"/>
                </a:solidFill>
              </a:rPr>
              <a:t/>
            </a:r>
            <a:br>
              <a:rPr lang="en-US" dirty="0" smtClean="0">
                <a:solidFill>
                  <a:schemeClr val="bg1"/>
                </a:solidFill>
              </a:rPr>
            </a:br>
            <a:r>
              <a:rPr lang="en-US" dirty="0" err="1" smtClean="0">
                <a:solidFill>
                  <a:schemeClr val="bg1"/>
                </a:solidFill>
              </a:rPr>
              <a:t>পাইকারী</a:t>
            </a:r>
            <a:r>
              <a:rPr lang="en-US" dirty="0" smtClean="0">
                <a:solidFill>
                  <a:schemeClr val="bg1"/>
                </a:solidFill>
              </a:rPr>
              <a:t> </a:t>
            </a:r>
            <a:r>
              <a:rPr lang="en-US" dirty="0" err="1" smtClean="0">
                <a:solidFill>
                  <a:schemeClr val="bg1"/>
                </a:solidFill>
              </a:rPr>
              <a:t>ব্যবসা</a:t>
            </a: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grpId="0" nodeType="clickEffect">
                                  <p:stCondLst>
                                    <p:cond delay="0"/>
                                  </p:stCondLst>
                                  <p:childTnLst>
                                    <p:animRot by="21600000">
                                      <p:cBhvr>
                                        <p:cTn id="15"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dirty="0" err="1" smtClean="0"/>
              <a:t>পাঠ</a:t>
            </a:r>
            <a:r>
              <a:rPr lang="en-US" dirty="0" smtClean="0"/>
              <a:t> </a:t>
            </a:r>
            <a:r>
              <a:rPr lang="en-US" dirty="0" err="1" smtClean="0"/>
              <a:t>ঘোষণা</a:t>
            </a:r>
            <a:r>
              <a:rPr lang="en-US" dirty="0" smtClean="0"/>
              <a:t> </a:t>
            </a:r>
            <a:endParaRPr lang="en-US" dirty="0"/>
          </a:p>
        </p:txBody>
      </p:sp>
      <p:sp>
        <p:nvSpPr>
          <p:cNvPr id="3" name="Content Placeholder 2"/>
          <p:cNvSpPr>
            <a:spLocks noGrp="1"/>
          </p:cNvSpPr>
          <p:nvPr>
            <p:ph idx="1"/>
          </p:nvPr>
        </p:nvSpPr>
        <p:spPr>
          <a:xfrm>
            <a:off x="914400" y="1524000"/>
            <a:ext cx="7696200" cy="5074440"/>
          </a:xfrm>
        </p:spPr>
        <p:txBody>
          <a:bodyPr/>
          <a:lstStyle/>
          <a:p>
            <a:r>
              <a:rPr lang="en-US" dirty="0" err="1" smtClean="0">
                <a:solidFill>
                  <a:schemeClr val="bg1"/>
                </a:solidFill>
              </a:rPr>
              <a:t>নিচের</a:t>
            </a:r>
            <a:r>
              <a:rPr lang="en-US" dirty="0" smtClean="0">
                <a:solidFill>
                  <a:schemeClr val="bg1"/>
                </a:solidFill>
              </a:rPr>
              <a:t> </a:t>
            </a:r>
            <a:r>
              <a:rPr lang="en-US" dirty="0" err="1" smtClean="0">
                <a:solidFill>
                  <a:schemeClr val="bg1"/>
                </a:solidFill>
              </a:rPr>
              <a:t>চিত্রটি</a:t>
            </a:r>
            <a:r>
              <a:rPr lang="en-US" dirty="0" smtClean="0">
                <a:solidFill>
                  <a:schemeClr val="bg1"/>
                </a:solidFill>
              </a:rPr>
              <a:t> </a:t>
            </a:r>
            <a:r>
              <a:rPr lang="en-US" dirty="0" err="1" smtClean="0">
                <a:solidFill>
                  <a:schemeClr val="bg1"/>
                </a:solidFill>
              </a:rPr>
              <a:t>লক্ষ্য</a:t>
            </a:r>
            <a:r>
              <a:rPr lang="en-US" dirty="0" smtClean="0">
                <a:solidFill>
                  <a:schemeClr val="bg1"/>
                </a:solidFill>
              </a:rPr>
              <a:t> </a:t>
            </a:r>
            <a:r>
              <a:rPr lang="en-US" dirty="0" err="1" smtClean="0">
                <a:solidFill>
                  <a:schemeClr val="bg1"/>
                </a:solidFill>
              </a:rPr>
              <a:t>কর</a:t>
            </a:r>
            <a:r>
              <a:rPr lang="en-US" dirty="0" smtClean="0">
                <a:solidFill>
                  <a:schemeClr val="bg1"/>
                </a:solidFill>
              </a:rPr>
              <a:t> : </a:t>
            </a:r>
            <a:r>
              <a:rPr lang="en-US" dirty="0" err="1" smtClean="0">
                <a:solidFill>
                  <a:schemeClr val="bg1"/>
                </a:solidFill>
              </a:rPr>
              <a:t>চিত্রটি</a:t>
            </a:r>
            <a:r>
              <a:rPr lang="en-US" dirty="0" smtClean="0">
                <a:solidFill>
                  <a:schemeClr val="bg1"/>
                </a:solidFill>
              </a:rPr>
              <a:t> </a:t>
            </a:r>
            <a:r>
              <a:rPr lang="en-US" dirty="0" err="1" smtClean="0">
                <a:solidFill>
                  <a:schemeClr val="bg1"/>
                </a:solidFill>
              </a:rPr>
              <a:t>থেকে</a:t>
            </a:r>
            <a:r>
              <a:rPr lang="en-US" dirty="0" smtClean="0">
                <a:solidFill>
                  <a:schemeClr val="bg1"/>
                </a:solidFill>
              </a:rPr>
              <a:t> </a:t>
            </a:r>
            <a:r>
              <a:rPr lang="en-US" dirty="0" err="1" smtClean="0">
                <a:solidFill>
                  <a:schemeClr val="bg1"/>
                </a:solidFill>
              </a:rPr>
              <a:t>পাইকারী</a:t>
            </a:r>
            <a:r>
              <a:rPr lang="en-US" dirty="0" smtClean="0">
                <a:solidFill>
                  <a:schemeClr val="bg1"/>
                </a:solidFill>
              </a:rPr>
              <a:t> ও </a:t>
            </a:r>
            <a:r>
              <a:rPr lang="en-US" dirty="0" err="1" smtClean="0">
                <a:solidFill>
                  <a:schemeClr val="bg1"/>
                </a:solidFill>
              </a:rPr>
              <a:t>খুচরা</a:t>
            </a:r>
            <a:r>
              <a:rPr lang="en-US" dirty="0" smtClean="0">
                <a:solidFill>
                  <a:schemeClr val="bg1"/>
                </a:solidFill>
              </a:rPr>
              <a:t> </a:t>
            </a:r>
            <a:r>
              <a:rPr lang="en-US" dirty="0" err="1" smtClean="0">
                <a:solidFill>
                  <a:schemeClr val="bg1"/>
                </a:solidFill>
              </a:rPr>
              <a:t>ব্যবসা</a:t>
            </a:r>
            <a:r>
              <a:rPr lang="en-US" dirty="0" smtClean="0">
                <a:solidFill>
                  <a:schemeClr val="bg1"/>
                </a:solidFill>
              </a:rPr>
              <a:t> </a:t>
            </a:r>
            <a:r>
              <a:rPr lang="en-US" dirty="0" err="1" smtClean="0">
                <a:solidFill>
                  <a:schemeClr val="bg1"/>
                </a:solidFill>
              </a:rPr>
              <a:t>সমন্ধে</a:t>
            </a:r>
            <a:r>
              <a:rPr lang="en-US" dirty="0" smtClean="0">
                <a:solidFill>
                  <a:schemeClr val="bg1"/>
                </a:solidFill>
              </a:rPr>
              <a:t> </a:t>
            </a:r>
            <a:r>
              <a:rPr lang="en-US" dirty="0" err="1" smtClean="0">
                <a:solidFill>
                  <a:schemeClr val="bg1"/>
                </a:solidFill>
              </a:rPr>
              <a:t>ধারনা</a:t>
            </a:r>
            <a:r>
              <a:rPr lang="en-US" dirty="0" smtClean="0">
                <a:solidFill>
                  <a:schemeClr val="bg1"/>
                </a:solidFill>
              </a:rPr>
              <a:t> </a:t>
            </a:r>
            <a:r>
              <a:rPr lang="en-US" dirty="0" err="1" smtClean="0">
                <a:solidFill>
                  <a:schemeClr val="bg1"/>
                </a:solidFill>
              </a:rPr>
              <a:t>পাওয়া</a:t>
            </a:r>
            <a:r>
              <a:rPr lang="en-US" dirty="0" smtClean="0">
                <a:solidFill>
                  <a:schemeClr val="bg1"/>
                </a:solidFill>
              </a:rPr>
              <a:t> </a:t>
            </a:r>
            <a:r>
              <a:rPr lang="en-US" dirty="0" err="1" smtClean="0">
                <a:solidFill>
                  <a:schemeClr val="bg1"/>
                </a:solidFill>
              </a:rPr>
              <a:t>যায়</a:t>
            </a:r>
            <a:r>
              <a:rPr lang="en-US" dirty="0" smtClean="0">
                <a:solidFill>
                  <a:schemeClr val="bg1"/>
                </a:solidFill>
              </a:rPr>
              <a:t> ।</a:t>
            </a:r>
            <a:endParaRPr lang="en-US" dirty="0">
              <a:solidFill>
                <a:schemeClr val="bg1"/>
              </a:solidFill>
            </a:endParaRPr>
          </a:p>
        </p:txBody>
      </p:sp>
      <p:pic>
        <p:nvPicPr>
          <p:cNvPr id="1026" name="Picture 2" descr="C:\Users\LABPC\Desktop\b761[1].jpg"/>
          <p:cNvPicPr>
            <a:picLocks noChangeAspect="1" noChangeArrowheads="1"/>
          </p:cNvPicPr>
          <p:nvPr/>
        </p:nvPicPr>
        <p:blipFill>
          <a:blip r:embed="rId3"/>
          <a:srcRect l="2400" t="-7962"/>
          <a:stretch>
            <a:fillRect/>
          </a:stretch>
        </p:blipFill>
        <p:spPr bwMode="auto">
          <a:xfrm>
            <a:off x="685800" y="2362200"/>
            <a:ext cx="3886200" cy="2438400"/>
          </a:xfrm>
          <a:prstGeom prst="rect">
            <a:avLst/>
          </a:prstGeom>
          <a:noFill/>
        </p:spPr>
      </p:pic>
      <p:pic>
        <p:nvPicPr>
          <p:cNvPr id="4" name="Picture 2" descr="C:\Users\LABPC\Desktop\JUCAQLJPPYCAG699P3CA2ON7CQCAS37G6XCAL9QIGICA7L03U2CATIZHE7CAGPDXISCAP9KD0ECA9G5AS6CAEMMMWBCA0EH5QOCA170MFUCA07ETOMCA45HVOICAL8XM7TCADCGPTJCA0STJYPCA7B3N9B.jpg"/>
          <p:cNvPicPr>
            <a:picLocks noChangeAspect="1" noChangeArrowheads="1"/>
          </p:cNvPicPr>
          <p:nvPr/>
        </p:nvPicPr>
        <p:blipFill>
          <a:blip r:embed="rId4"/>
          <a:srcRect/>
          <a:stretch>
            <a:fillRect/>
          </a:stretch>
        </p:blipFill>
        <p:spPr bwMode="auto">
          <a:xfrm>
            <a:off x="4953000" y="2438400"/>
            <a:ext cx="3886200" cy="2362200"/>
          </a:xfrm>
          <a:prstGeom prst="rect">
            <a:avLst/>
          </a:prstGeom>
          <a:noFill/>
        </p:spPr>
      </p:pic>
      <p:pic>
        <p:nvPicPr>
          <p:cNvPr id="1027" name="Picture 3" descr="C:\Users\LABPC\Desktop\6ECAJZ4QSZCAK5ZI0MCA9CZAJNCAOIT3AHCAIVJ3XLCAK86UGMCAPOY8WSCAB0F091CA25RVXPCACQ07DYCAGD4OYFCAKKJQMRCAT57A7VCAP2V1P5CA4619EYCANX65X1CAYYGDBZCAL72YIPCATR792H.jpg"/>
          <p:cNvPicPr>
            <a:picLocks noChangeAspect="1" noChangeArrowheads="1"/>
          </p:cNvPicPr>
          <p:nvPr/>
        </p:nvPicPr>
        <p:blipFill>
          <a:blip r:embed="rId5"/>
          <a:srcRect/>
          <a:stretch>
            <a:fillRect/>
          </a:stretch>
        </p:blipFill>
        <p:spPr bwMode="auto">
          <a:xfrm>
            <a:off x="609600" y="4876800"/>
            <a:ext cx="3962400" cy="1981200"/>
          </a:xfrm>
          <a:prstGeom prst="rect">
            <a:avLst/>
          </a:prstGeom>
          <a:noFill/>
        </p:spPr>
      </p:pic>
      <p:sp>
        <p:nvSpPr>
          <p:cNvPr id="7" name="Oval 6"/>
          <p:cNvSpPr/>
          <p:nvPr/>
        </p:nvSpPr>
        <p:spPr>
          <a:xfrm>
            <a:off x="4876800" y="5181600"/>
            <a:ext cx="42672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rPr>
              <a:t>পাইকারী</a:t>
            </a:r>
            <a:r>
              <a:rPr lang="en-US" sz="3200" dirty="0" smtClean="0">
                <a:solidFill>
                  <a:srgbClr val="FF0000"/>
                </a:solidFill>
              </a:rPr>
              <a:t> </a:t>
            </a:r>
            <a:r>
              <a:rPr lang="en-US" sz="3200" dirty="0" err="1" smtClean="0">
                <a:solidFill>
                  <a:srgbClr val="FF0000"/>
                </a:solidFill>
              </a:rPr>
              <a:t>ওখুচরা</a:t>
            </a:r>
            <a:r>
              <a:rPr lang="en-US" sz="3200" dirty="0" smtClean="0">
                <a:solidFill>
                  <a:srgbClr val="FF0000"/>
                </a:solidFill>
              </a:rPr>
              <a:t>  </a:t>
            </a:r>
            <a:r>
              <a:rPr lang="en-US" sz="3200" dirty="0" err="1" smtClean="0">
                <a:solidFill>
                  <a:srgbClr val="FF0000"/>
                </a:solidFill>
              </a:rPr>
              <a:t>ব্যবসা</a:t>
            </a:r>
            <a:r>
              <a:rPr lang="en-US" sz="3200" dirty="0" smtClean="0">
                <a:solidFill>
                  <a:srgbClr val="FF0000"/>
                </a:solidFill>
              </a:rPr>
              <a:t> </a:t>
            </a:r>
            <a:endParaRPr lang="en-US" sz="3200" dirty="0">
              <a:solidFill>
                <a:srgbClr val="FF0000"/>
              </a:solidFill>
            </a:endParaRPr>
          </a:p>
        </p:txBody>
      </p:sp>
    </p:spTree>
    <p:extLst>
      <p:ext uri="{BB962C8B-B14F-4D97-AF65-F5344CB8AC3E}">
        <p14:creationId xmlns:p14="http://schemas.microsoft.com/office/powerpoint/2010/main" val="223864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ppt_x"/>
                                          </p:val>
                                        </p:tav>
                                        <p:tav tm="100000">
                                          <p:val>
                                            <p:strVal val="#ppt_x"/>
                                          </p:val>
                                        </p:tav>
                                      </p:tavLst>
                                    </p:anim>
                                    <p:anim calcmode="lin" valueType="num">
                                      <p:cBhvr additive="base">
                                        <p:cTn id="13"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1027"/>
                                        </p:tgtEl>
                                        <p:attrNameLst>
                                          <p:attrName>style.visibility</p:attrName>
                                        </p:attrNameLst>
                                      </p:cBhvr>
                                      <p:to>
                                        <p:strVal val="visible"/>
                                      </p:to>
                                    </p:set>
                                    <p:animEffect transition="in" filter="diamond(in)">
                                      <p:cBhvr>
                                        <p:cTn id="18" dur="2000"/>
                                        <p:tgtEl>
                                          <p:spTgt spid="102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p>
            <a:r>
              <a:rPr lang="en-US" dirty="0" err="1" smtClean="0">
                <a:solidFill>
                  <a:schemeClr val="bg1"/>
                </a:solidFill>
              </a:rPr>
              <a:t>পাইকারী</a:t>
            </a:r>
            <a:r>
              <a:rPr lang="en-US" dirty="0" smtClean="0">
                <a:solidFill>
                  <a:schemeClr val="bg1"/>
                </a:solidFill>
              </a:rPr>
              <a:t> </a:t>
            </a:r>
            <a:r>
              <a:rPr lang="en-US" dirty="0" err="1" smtClean="0">
                <a:solidFill>
                  <a:schemeClr val="bg1"/>
                </a:solidFill>
              </a:rPr>
              <a:t>ব্যবসায়ের</a:t>
            </a:r>
            <a:r>
              <a:rPr lang="en-US" dirty="0" smtClean="0">
                <a:solidFill>
                  <a:schemeClr val="bg1"/>
                </a:solidFill>
              </a:rPr>
              <a:t> </a:t>
            </a:r>
            <a:r>
              <a:rPr lang="en-US" dirty="0" err="1" smtClean="0">
                <a:solidFill>
                  <a:schemeClr val="bg1"/>
                </a:solidFill>
              </a:rPr>
              <a:t>বৈশিষ্ট্য</a:t>
            </a:r>
            <a:endParaRPr lang="en-US" dirty="0">
              <a:solidFill>
                <a:schemeClr val="bg1"/>
              </a:solidFill>
            </a:endParaRPr>
          </a:p>
        </p:txBody>
      </p:sp>
      <p:sp>
        <p:nvSpPr>
          <p:cNvPr id="3" name="Content Placeholder 2"/>
          <p:cNvSpPr>
            <a:spLocks noGrp="1"/>
          </p:cNvSpPr>
          <p:nvPr>
            <p:ph idx="1"/>
          </p:nvPr>
        </p:nvSpPr>
        <p:spPr>
          <a:xfrm>
            <a:off x="457200" y="1447800"/>
            <a:ext cx="8229600" cy="4861560"/>
          </a:xfrm>
          <a:solidFill>
            <a:schemeClr val="accent2"/>
          </a:solidFill>
        </p:spPr>
        <p:txBody>
          <a:bodyPr/>
          <a:lstStyle/>
          <a:p>
            <a:r>
              <a:rPr lang="bn-IN" dirty="0">
                <a:solidFill>
                  <a:schemeClr val="bg1"/>
                </a:solidFill>
              </a:rPr>
              <a:t>পাইকারি ব্যবসায়ের বৈশিষ্ট্য</a:t>
            </a:r>
            <a:r>
              <a:rPr lang="bn-IN" dirty="0" smtClean="0">
                <a:solidFill>
                  <a:schemeClr val="bg1"/>
                </a:solidFill>
              </a:rPr>
              <a:t>: পাইকারি </a:t>
            </a:r>
            <a:r>
              <a:rPr lang="bn-IN" dirty="0">
                <a:solidFill>
                  <a:schemeClr val="bg1"/>
                </a:solidFill>
              </a:rPr>
              <a:t>ব্যবসায়ীর বৈশিষ্ট্য সমূহ উল্লেখ করা হল-</a:t>
            </a:r>
          </a:p>
          <a:p>
            <a:r>
              <a:rPr lang="bn-IN" dirty="0">
                <a:solidFill>
                  <a:schemeClr val="bg1"/>
                </a:solidFill>
              </a:rPr>
              <a:t>১. বণ্টন প্রণালীতে অবস্থান		২. অধিক </a:t>
            </a:r>
            <a:r>
              <a:rPr lang="bn-IN" dirty="0" smtClean="0">
                <a:solidFill>
                  <a:schemeClr val="bg1"/>
                </a:solidFill>
              </a:rPr>
              <a:t>মূলধন৩</a:t>
            </a:r>
            <a:r>
              <a:rPr lang="bn-IN" dirty="0">
                <a:solidFill>
                  <a:schemeClr val="bg1"/>
                </a:solidFill>
              </a:rPr>
              <a:t>. অধিক ক্রয়</a:t>
            </a:r>
          </a:p>
          <a:p>
            <a:r>
              <a:rPr lang="bn-IN" dirty="0">
                <a:solidFill>
                  <a:schemeClr val="bg1"/>
                </a:solidFill>
              </a:rPr>
              <a:t>৪. পণ্য </a:t>
            </a:r>
            <a:r>
              <a:rPr lang="bn-IN" dirty="0" smtClean="0">
                <a:solidFill>
                  <a:schemeClr val="bg1"/>
                </a:solidFill>
              </a:rPr>
              <a:t>বিভাজন</a:t>
            </a:r>
            <a:r>
              <a:rPr lang="en-US" dirty="0" smtClean="0">
                <a:solidFill>
                  <a:schemeClr val="bg1"/>
                </a:solidFill>
              </a:rPr>
              <a:t>  </a:t>
            </a:r>
            <a:r>
              <a:rPr lang="bn-IN" dirty="0" smtClean="0">
                <a:solidFill>
                  <a:schemeClr val="bg1"/>
                </a:solidFill>
              </a:rPr>
              <a:t>৫</a:t>
            </a:r>
            <a:r>
              <a:rPr lang="bn-IN" dirty="0">
                <a:solidFill>
                  <a:schemeClr val="bg1"/>
                </a:solidFill>
              </a:rPr>
              <a:t>. সম্পাদিত </a:t>
            </a:r>
            <a:r>
              <a:rPr lang="bn-IN" dirty="0" smtClean="0">
                <a:solidFill>
                  <a:schemeClr val="bg1"/>
                </a:solidFill>
              </a:rPr>
              <a:t>কার্যাবলী</a:t>
            </a:r>
            <a:r>
              <a:rPr lang="bn-IN" dirty="0">
                <a:solidFill>
                  <a:schemeClr val="bg1"/>
                </a:solidFill>
              </a:rPr>
              <a:t>	৬. একক প্রতি মুনাফা</a:t>
            </a:r>
          </a:p>
          <a:p>
            <a:r>
              <a:rPr lang="bn-IN" dirty="0">
                <a:solidFill>
                  <a:schemeClr val="bg1"/>
                </a:solidFill>
              </a:rPr>
              <a:t>৭. ক্রয়-বিক্রয়কৃত পণ্যের সংখ্যা	৮. অত্যাধিক ঝুঁকি  গ্রহণ	৯. উপযোগ সৃষ্টি</a:t>
            </a:r>
          </a:p>
          <a:p>
            <a:endParaRPr lang="bn-IN" dirty="0">
              <a:solidFill>
                <a:schemeClr val="bg1"/>
              </a:solidFill>
            </a:endParaRPr>
          </a:p>
          <a:p>
            <a:endParaRPr lang="bn-IN" dirty="0"/>
          </a:p>
          <a:p>
            <a:endParaRPr lang="en-US" dirty="0"/>
          </a:p>
        </p:txBody>
      </p:sp>
    </p:spTree>
    <p:extLst>
      <p:ext uri="{BB962C8B-B14F-4D97-AF65-F5344CB8AC3E}">
        <p14:creationId xmlns:p14="http://schemas.microsoft.com/office/powerpoint/2010/main" val="24993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heel(1)">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heel(1)">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heel(1)">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heel(1)">
                                      <p:cBhvr>
                                        <p:cTn id="27" dur="2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heel(1)">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371600"/>
          </a:xfrm>
        </p:spPr>
        <p:txBody>
          <a:bodyPr>
            <a:normAutofit/>
          </a:bodyPr>
          <a:lstStyle/>
          <a:p>
            <a:r>
              <a:rPr lang="en-US" dirty="0" smtClean="0">
                <a:solidFill>
                  <a:schemeClr val="bg1"/>
                </a:solidFill>
                <a:effectLst/>
              </a:rPr>
              <a:t>        </a:t>
            </a:r>
            <a:r>
              <a:rPr lang="en-US" dirty="0" err="1" smtClean="0">
                <a:solidFill>
                  <a:schemeClr val="bg1"/>
                </a:solidFill>
                <a:effectLst/>
              </a:rPr>
              <a:t>আলোচ্য</a:t>
            </a:r>
            <a:r>
              <a:rPr lang="en-US" dirty="0" smtClean="0">
                <a:solidFill>
                  <a:schemeClr val="bg1"/>
                </a:solidFill>
                <a:effectLst/>
              </a:rPr>
              <a:t> </a:t>
            </a:r>
            <a:r>
              <a:rPr lang="en-US" dirty="0" err="1" smtClean="0">
                <a:solidFill>
                  <a:schemeClr val="bg1"/>
                </a:solidFill>
                <a:effectLst/>
              </a:rPr>
              <a:t>বিষয়</a:t>
            </a:r>
            <a:r>
              <a:rPr lang="en-US" dirty="0" smtClean="0">
                <a:solidFill>
                  <a:schemeClr val="bg1"/>
                </a:solidFill>
                <a:effectLst/>
              </a:rPr>
              <a:t> :</a:t>
            </a:r>
            <a:br>
              <a:rPr lang="en-US" dirty="0" smtClean="0">
                <a:solidFill>
                  <a:schemeClr val="bg1"/>
                </a:solidFill>
                <a:effectLst/>
              </a:rPr>
            </a:br>
            <a:r>
              <a:rPr lang="en-US" dirty="0" smtClean="0">
                <a:solidFill>
                  <a:schemeClr val="bg1"/>
                </a:solidFill>
                <a:effectLst/>
              </a:rPr>
              <a:t>   </a:t>
            </a:r>
            <a:r>
              <a:rPr lang="en-US" sz="3200" dirty="0" err="1" smtClean="0">
                <a:solidFill>
                  <a:schemeClr val="bg1"/>
                </a:solidFill>
                <a:effectLst/>
              </a:rPr>
              <a:t>পাইকারী</a:t>
            </a:r>
            <a:r>
              <a:rPr lang="en-US" sz="3200" dirty="0" smtClean="0">
                <a:solidFill>
                  <a:schemeClr val="bg1"/>
                </a:solidFill>
                <a:effectLst/>
              </a:rPr>
              <a:t> ও </a:t>
            </a:r>
            <a:r>
              <a:rPr lang="en-US" sz="3200" dirty="0" err="1" smtClean="0">
                <a:solidFill>
                  <a:schemeClr val="bg1"/>
                </a:solidFill>
                <a:effectLst/>
              </a:rPr>
              <a:t>খুচরা</a:t>
            </a:r>
            <a:r>
              <a:rPr lang="en-US" sz="3200" dirty="0" smtClean="0">
                <a:solidFill>
                  <a:schemeClr val="bg1"/>
                </a:solidFill>
                <a:effectLst/>
              </a:rPr>
              <a:t> </a:t>
            </a:r>
            <a:r>
              <a:rPr lang="en-US" sz="3200" dirty="0" err="1" smtClean="0">
                <a:solidFill>
                  <a:schemeClr val="bg1"/>
                </a:solidFill>
                <a:effectLst/>
              </a:rPr>
              <a:t>ব্যবসায়ের</a:t>
            </a:r>
            <a:r>
              <a:rPr lang="en-US" sz="3200" dirty="0" smtClean="0">
                <a:solidFill>
                  <a:schemeClr val="bg1"/>
                </a:solidFill>
                <a:effectLst/>
              </a:rPr>
              <a:t> </a:t>
            </a:r>
            <a:r>
              <a:rPr lang="en-US" sz="3200" dirty="0" err="1" smtClean="0">
                <a:solidFill>
                  <a:schemeClr val="bg1"/>
                </a:solidFill>
                <a:effectLst/>
              </a:rPr>
              <a:t>শ্রেণিবিভাগ</a:t>
            </a:r>
            <a:endParaRPr lang="en-US" dirty="0">
              <a:solidFill>
                <a:schemeClr val="bg1"/>
              </a:solidFill>
              <a:effectLst/>
            </a:endParaRPr>
          </a:p>
        </p:txBody>
      </p:sp>
      <p:sp>
        <p:nvSpPr>
          <p:cNvPr id="3" name="Content Placeholder 2"/>
          <p:cNvSpPr>
            <a:spLocks noGrp="1"/>
          </p:cNvSpPr>
          <p:nvPr>
            <p:ph idx="1"/>
          </p:nvPr>
        </p:nvSpPr>
        <p:spPr>
          <a:xfrm>
            <a:off x="381000" y="1447800"/>
            <a:ext cx="8763000" cy="4876800"/>
          </a:xfrm>
        </p:spPr>
        <p:txBody>
          <a:bodyPr/>
          <a:lstStyle/>
          <a:p>
            <a:pPr>
              <a:buNone/>
            </a:pPr>
            <a:r>
              <a:rPr lang="en-US" dirty="0" smtClean="0">
                <a:solidFill>
                  <a:schemeClr val="bg1"/>
                </a:solidFill>
              </a:rPr>
              <a:t>.</a:t>
            </a:r>
            <a:endParaRPr lang="en-US" dirty="0">
              <a:solidFill>
                <a:schemeClr val="bg1"/>
              </a:solidFill>
            </a:endParaRPr>
          </a:p>
        </p:txBody>
      </p:sp>
      <p:sp>
        <p:nvSpPr>
          <p:cNvPr id="4" name="Oval 3"/>
          <p:cNvSpPr/>
          <p:nvPr/>
        </p:nvSpPr>
        <p:spPr>
          <a:xfrm>
            <a:off x="2895600" y="1524000"/>
            <a:ext cx="3429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মধ্যস্থ</a:t>
            </a:r>
            <a:r>
              <a:rPr lang="en-US" sz="2800" dirty="0" smtClean="0">
                <a:solidFill>
                  <a:schemeClr val="bg1"/>
                </a:solidFill>
              </a:rPr>
              <a:t> </a:t>
            </a:r>
            <a:r>
              <a:rPr lang="en-US" sz="2800" dirty="0" err="1" smtClean="0">
                <a:solidFill>
                  <a:schemeClr val="bg1"/>
                </a:solidFill>
              </a:rPr>
              <a:t>ব্যবসায়ী</a:t>
            </a:r>
            <a:endParaRPr lang="en-US" sz="2800" dirty="0">
              <a:solidFill>
                <a:schemeClr val="bg1"/>
              </a:solidFill>
            </a:endParaRPr>
          </a:p>
        </p:txBody>
      </p:sp>
      <p:sp>
        <p:nvSpPr>
          <p:cNvPr id="5" name="Rectangle 4"/>
          <p:cNvSpPr/>
          <p:nvPr/>
        </p:nvSpPr>
        <p:spPr>
          <a:xfrm>
            <a:off x="914400" y="2438400"/>
            <a:ext cx="2667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পাইকারী</a:t>
            </a:r>
            <a:r>
              <a:rPr lang="en-US" dirty="0" smtClean="0">
                <a:solidFill>
                  <a:schemeClr val="bg1"/>
                </a:solidFill>
              </a:rPr>
              <a:t> </a:t>
            </a:r>
            <a:r>
              <a:rPr lang="en-US" dirty="0" err="1" smtClean="0">
                <a:solidFill>
                  <a:schemeClr val="bg1"/>
                </a:solidFill>
              </a:rPr>
              <a:t>ব্যবসা</a:t>
            </a:r>
            <a:endParaRPr lang="en-US" dirty="0">
              <a:solidFill>
                <a:schemeClr val="bg1"/>
              </a:solidFill>
            </a:endParaRPr>
          </a:p>
        </p:txBody>
      </p:sp>
      <p:sp>
        <p:nvSpPr>
          <p:cNvPr id="6" name="Down Arrow 5"/>
          <p:cNvSpPr/>
          <p:nvPr/>
        </p:nvSpPr>
        <p:spPr>
          <a:xfrm rot="2724728">
            <a:off x="2652313" y="1960279"/>
            <a:ext cx="374451" cy="5388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Down Arrow 6"/>
          <p:cNvSpPr/>
          <p:nvPr/>
        </p:nvSpPr>
        <p:spPr>
          <a:xfrm rot="7375693" flipV="1">
            <a:off x="5731615" y="1996891"/>
            <a:ext cx="447711" cy="624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p:cNvSpPr/>
          <p:nvPr/>
        </p:nvSpPr>
        <p:spPr>
          <a:xfrm>
            <a:off x="5334000" y="2514600"/>
            <a:ext cx="17526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খুচরা</a:t>
            </a:r>
            <a:r>
              <a:rPr lang="en-US" dirty="0" smtClean="0">
                <a:solidFill>
                  <a:schemeClr val="bg1"/>
                </a:solidFill>
              </a:rPr>
              <a:t>  </a:t>
            </a:r>
            <a:r>
              <a:rPr lang="en-US" dirty="0" err="1" smtClean="0">
                <a:solidFill>
                  <a:schemeClr val="bg1"/>
                </a:solidFill>
              </a:rPr>
              <a:t>ব্যবসা</a:t>
            </a:r>
            <a:endParaRPr lang="en-US" dirty="0">
              <a:solidFill>
                <a:schemeClr val="bg1"/>
              </a:solidFill>
            </a:endParaRPr>
          </a:p>
        </p:txBody>
      </p:sp>
      <p:sp>
        <p:nvSpPr>
          <p:cNvPr id="9" name="Down Arrow 8"/>
          <p:cNvSpPr/>
          <p:nvPr/>
        </p:nvSpPr>
        <p:spPr>
          <a:xfrm>
            <a:off x="1371600" y="3048000"/>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Down Arrow 9"/>
          <p:cNvSpPr/>
          <p:nvPr/>
        </p:nvSpPr>
        <p:spPr>
          <a:xfrm>
            <a:off x="5791200" y="30480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Rectangle 10"/>
          <p:cNvSpPr/>
          <p:nvPr/>
        </p:nvSpPr>
        <p:spPr>
          <a:xfrm>
            <a:off x="381000" y="3352800"/>
            <a:ext cx="40386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smtClean="0">
              <a:solidFill>
                <a:schemeClr val="bg1"/>
              </a:solidFill>
            </a:endParaRPr>
          </a:p>
          <a:p>
            <a:r>
              <a:rPr lang="en-US" dirty="0" err="1" smtClean="0">
                <a:solidFill>
                  <a:schemeClr val="bg1"/>
                </a:solidFill>
              </a:rPr>
              <a:t>ব্যবসায়ী</a:t>
            </a:r>
            <a:r>
              <a:rPr lang="en-US" dirty="0" smtClean="0">
                <a:solidFill>
                  <a:schemeClr val="bg1"/>
                </a:solidFill>
              </a:rPr>
              <a:t> </a:t>
            </a:r>
            <a:r>
              <a:rPr lang="en-US" dirty="0" err="1" smtClean="0">
                <a:solidFill>
                  <a:schemeClr val="bg1"/>
                </a:solidFill>
              </a:rPr>
              <a:t>পাইকার</a:t>
            </a:r>
            <a:endParaRPr lang="en-US" dirty="0" smtClean="0">
              <a:solidFill>
                <a:schemeClr val="bg1"/>
              </a:solidFill>
            </a:endParaRPr>
          </a:p>
          <a:p>
            <a:endParaRPr lang="en-US" dirty="0" smtClean="0">
              <a:solidFill>
                <a:schemeClr val="bg1"/>
              </a:solidFill>
            </a:endParaRPr>
          </a:p>
          <a:p>
            <a:r>
              <a:rPr lang="en-US" dirty="0" err="1" smtClean="0">
                <a:solidFill>
                  <a:schemeClr val="bg1"/>
                </a:solidFill>
              </a:rPr>
              <a:t>সীমিত</a:t>
            </a:r>
            <a:r>
              <a:rPr lang="en-US" dirty="0" smtClean="0">
                <a:solidFill>
                  <a:schemeClr val="bg1"/>
                </a:solidFill>
              </a:rPr>
              <a:t> </a:t>
            </a:r>
            <a:r>
              <a:rPr lang="en-US" dirty="0" err="1" smtClean="0">
                <a:solidFill>
                  <a:schemeClr val="bg1"/>
                </a:solidFill>
              </a:rPr>
              <a:t>সেবাদানকারী</a:t>
            </a:r>
            <a:r>
              <a:rPr lang="en-US" dirty="0" smtClean="0">
                <a:solidFill>
                  <a:schemeClr val="bg1"/>
                </a:solidFill>
              </a:rPr>
              <a:t> </a:t>
            </a:r>
            <a:r>
              <a:rPr lang="en-US" dirty="0" err="1" smtClean="0">
                <a:solidFill>
                  <a:schemeClr val="bg1"/>
                </a:solidFill>
              </a:rPr>
              <a:t>পাইকার</a:t>
            </a:r>
            <a:endParaRPr lang="en-US" dirty="0" smtClean="0">
              <a:solidFill>
                <a:schemeClr val="bg1"/>
              </a:solidFill>
            </a:endParaRPr>
          </a:p>
          <a:p>
            <a:endParaRPr lang="en-US" dirty="0" smtClean="0">
              <a:solidFill>
                <a:schemeClr val="bg1"/>
              </a:solidFill>
            </a:endParaRPr>
          </a:p>
          <a:p>
            <a:r>
              <a:rPr lang="en-US" dirty="0" err="1" smtClean="0">
                <a:solidFill>
                  <a:schemeClr val="bg1"/>
                </a:solidFill>
              </a:rPr>
              <a:t>দালালওপ্রতিনিধি</a:t>
            </a:r>
            <a:r>
              <a:rPr lang="en-US" dirty="0" smtClean="0">
                <a:solidFill>
                  <a:schemeClr val="bg1"/>
                </a:solidFill>
              </a:rPr>
              <a:t> </a:t>
            </a:r>
            <a:r>
              <a:rPr lang="en-US" dirty="0" err="1" smtClean="0">
                <a:solidFill>
                  <a:schemeClr val="bg1"/>
                </a:solidFill>
              </a:rPr>
              <a:t>পাইকার</a:t>
            </a:r>
            <a:endParaRPr lang="en-US" dirty="0" smtClean="0">
              <a:solidFill>
                <a:schemeClr val="bg1"/>
              </a:solidFill>
            </a:endParaRPr>
          </a:p>
          <a:p>
            <a:endParaRPr lang="en-US" dirty="0" smtClean="0">
              <a:solidFill>
                <a:schemeClr val="bg1"/>
              </a:solidFill>
            </a:endParaRPr>
          </a:p>
          <a:p>
            <a:r>
              <a:rPr lang="en-US" dirty="0" err="1" smtClean="0">
                <a:solidFill>
                  <a:schemeClr val="bg1"/>
                </a:solidFill>
              </a:rPr>
              <a:t>উৎপাদকের</a:t>
            </a:r>
            <a:r>
              <a:rPr lang="en-US" dirty="0" smtClean="0">
                <a:solidFill>
                  <a:schemeClr val="bg1"/>
                </a:solidFill>
              </a:rPr>
              <a:t> </a:t>
            </a:r>
            <a:r>
              <a:rPr lang="en-US" dirty="0" err="1" smtClean="0">
                <a:solidFill>
                  <a:schemeClr val="bg1"/>
                </a:solidFill>
              </a:rPr>
              <a:t>পাইকার</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12" name="Rectangle 11"/>
          <p:cNvSpPr/>
          <p:nvPr/>
        </p:nvSpPr>
        <p:spPr>
          <a:xfrm>
            <a:off x="4572000" y="3429000"/>
            <a:ext cx="4572000" cy="274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smtClean="0">
                <a:solidFill>
                  <a:schemeClr val="bg1"/>
                </a:solidFill>
              </a:rPr>
              <a:t>ক্ষুদ্রায়তন</a:t>
            </a:r>
            <a:r>
              <a:rPr lang="en-US" dirty="0" smtClean="0">
                <a:solidFill>
                  <a:schemeClr val="bg1"/>
                </a:solidFill>
              </a:rPr>
              <a:t> </a:t>
            </a:r>
            <a:r>
              <a:rPr lang="en-US" dirty="0" err="1" smtClean="0">
                <a:solidFill>
                  <a:schemeClr val="bg1"/>
                </a:solidFill>
              </a:rPr>
              <a:t>খুচরা</a:t>
            </a:r>
            <a:r>
              <a:rPr lang="en-US" dirty="0" smtClean="0">
                <a:solidFill>
                  <a:schemeClr val="bg1"/>
                </a:solidFill>
              </a:rPr>
              <a:t> </a:t>
            </a:r>
            <a:r>
              <a:rPr lang="en-US" dirty="0" err="1" smtClean="0">
                <a:solidFill>
                  <a:schemeClr val="bg1"/>
                </a:solidFill>
              </a:rPr>
              <a:t>ব্যবসা</a:t>
            </a:r>
            <a:r>
              <a:rPr lang="en-US" dirty="0" smtClean="0">
                <a:solidFill>
                  <a:schemeClr val="bg1"/>
                </a:solidFill>
              </a:rPr>
              <a:t> :</a:t>
            </a:r>
          </a:p>
          <a:p>
            <a:r>
              <a:rPr lang="en-US" dirty="0" smtClean="0">
                <a:solidFill>
                  <a:schemeClr val="bg1"/>
                </a:solidFill>
              </a:rPr>
              <a:t>ক) </a:t>
            </a:r>
            <a:r>
              <a:rPr lang="en-US" dirty="0" err="1" smtClean="0">
                <a:solidFill>
                  <a:schemeClr val="bg1"/>
                </a:solidFill>
              </a:rPr>
              <a:t>ভ্রাম্যমাণ</a:t>
            </a:r>
            <a:endParaRPr lang="en-US" dirty="0" smtClean="0">
              <a:solidFill>
                <a:schemeClr val="bg1"/>
              </a:solidFill>
            </a:endParaRPr>
          </a:p>
          <a:p>
            <a:r>
              <a:rPr lang="en-US" dirty="0" smtClean="0">
                <a:solidFill>
                  <a:schemeClr val="bg1"/>
                </a:solidFill>
              </a:rPr>
              <a:t>খ) </a:t>
            </a:r>
            <a:r>
              <a:rPr lang="en-US" dirty="0" err="1" smtClean="0">
                <a:solidFill>
                  <a:schemeClr val="bg1"/>
                </a:solidFill>
              </a:rPr>
              <a:t>এক</a:t>
            </a:r>
            <a:r>
              <a:rPr lang="en-US" dirty="0" smtClean="0">
                <a:solidFill>
                  <a:schemeClr val="bg1"/>
                </a:solidFill>
              </a:rPr>
              <a:t> </a:t>
            </a:r>
            <a:r>
              <a:rPr lang="en-US" dirty="0" err="1" smtClean="0">
                <a:solidFill>
                  <a:schemeClr val="bg1"/>
                </a:solidFill>
              </a:rPr>
              <a:t>পণ্যের</a:t>
            </a:r>
            <a:r>
              <a:rPr lang="en-US" dirty="0" smtClean="0">
                <a:solidFill>
                  <a:schemeClr val="bg1"/>
                </a:solidFill>
              </a:rPr>
              <a:t> </a:t>
            </a:r>
            <a:r>
              <a:rPr lang="en-US" dirty="0" err="1" smtClean="0">
                <a:solidFill>
                  <a:schemeClr val="bg1"/>
                </a:solidFill>
              </a:rPr>
              <a:t>ব্যবসা</a:t>
            </a:r>
            <a:endParaRPr lang="en-US" dirty="0" smtClean="0">
              <a:solidFill>
                <a:schemeClr val="bg1"/>
              </a:solidFill>
            </a:endParaRPr>
          </a:p>
          <a:p>
            <a:r>
              <a:rPr lang="en-US" dirty="0" smtClean="0">
                <a:solidFill>
                  <a:schemeClr val="bg1"/>
                </a:solidFill>
              </a:rPr>
              <a:t>গ) </a:t>
            </a:r>
            <a:r>
              <a:rPr lang="en-US" dirty="0" err="1" smtClean="0">
                <a:solidFill>
                  <a:schemeClr val="bg1"/>
                </a:solidFill>
              </a:rPr>
              <a:t>স্থায়ী</a:t>
            </a:r>
            <a:r>
              <a:rPr lang="en-US" dirty="0" smtClean="0">
                <a:solidFill>
                  <a:schemeClr val="bg1"/>
                </a:solidFill>
              </a:rPr>
              <a:t> </a:t>
            </a:r>
            <a:r>
              <a:rPr lang="en-US" dirty="0" err="1" smtClean="0">
                <a:solidFill>
                  <a:schemeClr val="bg1"/>
                </a:solidFill>
              </a:rPr>
              <a:t>ক্ষুদ্রায়তন</a:t>
            </a:r>
            <a:endParaRPr lang="en-US" dirty="0" smtClean="0">
              <a:solidFill>
                <a:schemeClr val="bg1"/>
              </a:solidFill>
            </a:endParaRPr>
          </a:p>
          <a:p>
            <a:endParaRPr lang="en-US" dirty="0" smtClean="0">
              <a:solidFill>
                <a:schemeClr val="bg1"/>
              </a:solidFill>
            </a:endParaRPr>
          </a:p>
          <a:p>
            <a:r>
              <a:rPr lang="en-US" dirty="0" err="1" smtClean="0">
                <a:solidFill>
                  <a:schemeClr val="bg1"/>
                </a:solidFill>
              </a:rPr>
              <a:t>বৃহদায়তন</a:t>
            </a:r>
            <a:r>
              <a:rPr lang="en-US" dirty="0" smtClean="0">
                <a:solidFill>
                  <a:schemeClr val="bg1"/>
                </a:solidFill>
              </a:rPr>
              <a:t> </a:t>
            </a:r>
            <a:r>
              <a:rPr lang="en-US" dirty="0" err="1" smtClean="0">
                <a:solidFill>
                  <a:schemeClr val="bg1"/>
                </a:solidFill>
              </a:rPr>
              <a:t>খুচরা</a:t>
            </a:r>
            <a:r>
              <a:rPr lang="en-US" dirty="0" smtClean="0">
                <a:solidFill>
                  <a:schemeClr val="bg1"/>
                </a:solidFill>
              </a:rPr>
              <a:t> </a:t>
            </a:r>
            <a:r>
              <a:rPr lang="en-US" dirty="0" err="1" smtClean="0">
                <a:solidFill>
                  <a:schemeClr val="bg1"/>
                </a:solidFill>
              </a:rPr>
              <a:t>ব্যবসা</a:t>
            </a:r>
            <a:r>
              <a:rPr lang="en-US" dirty="0" smtClean="0">
                <a:solidFill>
                  <a:schemeClr val="bg1"/>
                </a:solidFill>
              </a:rPr>
              <a:t>:</a:t>
            </a:r>
          </a:p>
          <a:p>
            <a:endParaRPr lang="en-US" dirty="0" smtClean="0">
              <a:solidFill>
                <a:schemeClr val="bg1"/>
              </a:solidFill>
            </a:endParaRPr>
          </a:p>
          <a:p>
            <a:r>
              <a:rPr lang="en-US" dirty="0" smtClean="0">
                <a:solidFill>
                  <a:schemeClr val="bg1"/>
                </a:solidFill>
              </a:rPr>
              <a:t>ক) </a:t>
            </a:r>
            <a:r>
              <a:rPr lang="en-US" dirty="0" err="1" smtClean="0">
                <a:solidFill>
                  <a:schemeClr val="bg1"/>
                </a:solidFill>
              </a:rPr>
              <a:t>বিভাগীয়</a:t>
            </a:r>
            <a:r>
              <a:rPr lang="en-US" dirty="0" smtClean="0">
                <a:solidFill>
                  <a:schemeClr val="bg1"/>
                </a:solidFill>
              </a:rPr>
              <a:t> </a:t>
            </a:r>
            <a:r>
              <a:rPr lang="en-US" dirty="0" err="1" smtClean="0">
                <a:solidFill>
                  <a:schemeClr val="bg1"/>
                </a:solidFill>
              </a:rPr>
              <a:t>বিপণী</a:t>
            </a:r>
            <a:endParaRPr lang="en-US" dirty="0" smtClean="0">
              <a:solidFill>
                <a:schemeClr val="bg1"/>
              </a:solidFill>
            </a:endParaRPr>
          </a:p>
          <a:p>
            <a:r>
              <a:rPr lang="en-US" dirty="0" smtClean="0">
                <a:solidFill>
                  <a:schemeClr val="bg1"/>
                </a:solidFill>
              </a:rPr>
              <a:t>খ) </a:t>
            </a:r>
            <a:r>
              <a:rPr lang="en-US" dirty="0" err="1" smtClean="0">
                <a:solidFill>
                  <a:schemeClr val="bg1"/>
                </a:solidFill>
              </a:rPr>
              <a:t>বহুশাখাবিপণী</a:t>
            </a:r>
            <a:r>
              <a:rPr lang="en-US" dirty="0" smtClean="0">
                <a:solidFill>
                  <a:schemeClr val="bg1"/>
                </a:solidFill>
              </a:rPr>
              <a:t> </a:t>
            </a:r>
          </a:p>
          <a:p>
            <a:r>
              <a:rPr lang="en-US" dirty="0" smtClean="0">
                <a:solidFill>
                  <a:schemeClr val="bg1"/>
                </a:solidFill>
              </a:rPr>
              <a:t>গ)  </a:t>
            </a:r>
            <a:r>
              <a:rPr lang="en-US" dirty="0" err="1" smtClean="0">
                <a:solidFill>
                  <a:schemeClr val="bg1"/>
                </a:solidFill>
              </a:rPr>
              <a:t>বিপণী</a:t>
            </a:r>
            <a:r>
              <a:rPr lang="en-US" dirty="0" smtClean="0">
                <a:solidFill>
                  <a:schemeClr val="bg1"/>
                </a:solidFill>
              </a:rPr>
              <a:t> </a:t>
            </a:r>
            <a:r>
              <a:rPr lang="en-US" dirty="0" err="1" smtClean="0">
                <a:solidFill>
                  <a:schemeClr val="bg1"/>
                </a:solidFill>
              </a:rPr>
              <a:t>মালা</a:t>
            </a:r>
            <a:endParaRPr lang="en-US" dirty="0">
              <a:solidFill>
                <a:schemeClr val="bg1"/>
              </a:solidFill>
            </a:endParaRPr>
          </a:p>
        </p:txBody>
      </p:sp>
    </p:spTree>
    <p:extLst>
      <p:ext uri="{BB962C8B-B14F-4D97-AF65-F5344CB8AC3E}">
        <p14:creationId xmlns:p14="http://schemas.microsoft.com/office/powerpoint/2010/main" val="1895765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9296400" cy="1143000"/>
          </a:xfrm>
          <a:solidFill>
            <a:schemeClr val="accent3"/>
          </a:solidFill>
        </p:spPr>
        <p:txBody>
          <a:bodyPr/>
          <a:lstStyle/>
          <a:p>
            <a:r>
              <a:rPr lang="en-US" dirty="0" smtClean="0">
                <a:solidFill>
                  <a:schemeClr val="bg1"/>
                </a:solidFill>
                <a:effectLst/>
              </a:rPr>
              <a:t>           </a:t>
            </a:r>
            <a:r>
              <a:rPr lang="en-US" sz="5400" dirty="0" err="1" smtClean="0">
                <a:solidFill>
                  <a:schemeClr val="bg1"/>
                </a:solidFill>
                <a:effectLst/>
              </a:rPr>
              <a:t>বিস্তারিত</a:t>
            </a:r>
            <a:r>
              <a:rPr lang="en-US" sz="5400" dirty="0" smtClean="0">
                <a:solidFill>
                  <a:schemeClr val="bg1"/>
                </a:solidFill>
                <a:effectLst/>
              </a:rPr>
              <a:t> :</a:t>
            </a:r>
            <a:endParaRPr lang="en-US" sz="5400" dirty="0">
              <a:solidFill>
                <a:schemeClr val="bg1"/>
              </a:solidFill>
              <a:effectLst/>
            </a:endParaRPr>
          </a:p>
        </p:txBody>
      </p:sp>
      <p:sp>
        <p:nvSpPr>
          <p:cNvPr id="3" name="Content Placeholder 2"/>
          <p:cNvSpPr>
            <a:spLocks noGrp="1"/>
          </p:cNvSpPr>
          <p:nvPr>
            <p:ph idx="1"/>
          </p:nvPr>
        </p:nvSpPr>
        <p:spPr>
          <a:xfrm>
            <a:off x="0" y="1295400"/>
            <a:ext cx="9144000" cy="5562600"/>
          </a:xfrm>
          <a:solidFill>
            <a:srgbClr val="7030A0"/>
          </a:solidFill>
        </p:spPr>
        <p:txBody>
          <a:bodyPr>
            <a:normAutofit/>
          </a:bodyPr>
          <a:lstStyle/>
          <a:p>
            <a:r>
              <a:rPr lang="en-US" dirty="0" err="1" smtClean="0">
                <a:solidFill>
                  <a:srgbClr val="FF0000"/>
                </a:solidFill>
              </a:rPr>
              <a:t>পাইকারী</a:t>
            </a:r>
            <a:r>
              <a:rPr lang="en-US" dirty="0" smtClean="0">
                <a:solidFill>
                  <a:srgbClr val="FF0000"/>
                </a:solidFill>
              </a:rPr>
              <a:t> </a:t>
            </a:r>
            <a:r>
              <a:rPr lang="en-US" dirty="0" err="1" smtClean="0">
                <a:solidFill>
                  <a:srgbClr val="FF0000"/>
                </a:solidFill>
              </a:rPr>
              <a:t>ব্যবসা</a:t>
            </a:r>
            <a:r>
              <a:rPr lang="en-US" dirty="0" smtClean="0">
                <a:solidFill>
                  <a:srgbClr val="FF0000"/>
                </a:solidFill>
              </a:rPr>
              <a:t> : </a:t>
            </a:r>
          </a:p>
          <a:p>
            <a:pPr>
              <a:buNone/>
            </a:pPr>
            <a:r>
              <a:rPr lang="en-US" dirty="0" smtClean="0"/>
              <a:t>                                   </a:t>
            </a:r>
            <a:r>
              <a:rPr lang="en-US" dirty="0" err="1" smtClean="0"/>
              <a:t>যে</a:t>
            </a:r>
            <a:r>
              <a:rPr lang="en-US" dirty="0" smtClean="0"/>
              <a:t>  </a:t>
            </a:r>
            <a:r>
              <a:rPr lang="en-US" dirty="0" err="1" smtClean="0"/>
              <a:t>ব্যবসায়ী</a:t>
            </a:r>
            <a:r>
              <a:rPr lang="en-US" dirty="0" smtClean="0"/>
              <a:t> </a:t>
            </a:r>
            <a:r>
              <a:rPr lang="en-US" dirty="0" err="1" smtClean="0"/>
              <a:t>উৎপাদকের</a:t>
            </a:r>
            <a:r>
              <a:rPr lang="en-US" dirty="0" smtClean="0"/>
              <a:t> </a:t>
            </a:r>
            <a:r>
              <a:rPr lang="en-US" dirty="0" err="1" smtClean="0"/>
              <a:t>নিকট</a:t>
            </a:r>
            <a:r>
              <a:rPr lang="en-US" dirty="0" smtClean="0"/>
              <a:t> </a:t>
            </a:r>
            <a:r>
              <a:rPr lang="en-US" dirty="0" err="1" smtClean="0"/>
              <a:t>থেকে</a:t>
            </a:r>
            <a:r>
              <a:rPr lang="en-US" dirty="0" smtClean="0"/>
              <a:t> </a:t>
            </a:r>
            <a:r>
              <a:rPr lang="en-US" dirty="0" err="1" smtClean="0"/>
              <a:t>বেশি</a:t>
            </a:r>
            <a:r>
              <a:rPr lang="en-US" dirty="0" smtClean="0"/>
              <a:t> </a:t>
            </a:r>
            <a:r>
              <a:rPr lang="en-US" dirty="0" err="1" smtClean="0"/>
              <a:t>করে</a:t>
            </a:r>
            <a:r>
              <a:rPr lang="en-US" dirty="0" smtClean="0"/>
              <a:t> </a:t>
            </a:r>
            <a:r>
              <a:rPr lang="en-US" dirty="0" err="1" smtClean="0"/>
              <a:t>মাল</a:t>
            </a:r>
            <a:r>
              <a:rPr lang="en-US" dirty="0" smtClean="0"/>
              <a:t>  </a:t>
            </a:r>
            <a:r>
              <a:rPr lang="en-US" dirty="0" err="1" smtClean="0"/>
              <a:t>কিনে</a:t>
            </a:r>
            <a:r>
              <a:rPr lang="en-US" dirty="0" smtClean="0"/>
              <a:t> </a:t>
            </a:r>
            <a:r>
              <a:rPr lang="en-US" dirty="0" err="1" smtClean="0"/>
              <a:t>অল্প</a:t>
            </a:r>
            <a:r>
              <a:rPr lang="en-US" dirty="0" smtClean="0"/>
              <a:t> </a:t>
            </a:r>
            <a:r>
              <a:rPr lang="en-US" dirty="0" err="1" smtClean="0"/>
              <a:t>অল্প</a:t>
            </a:r>
            <a:r>
              <a:rPr lang="en-US" dirty="0" smtClean="0"/>
              <a:t> </a:t>
            </a:r>
            <a:r>
              <a:rPr lang="en-US" dirty="0" err="1" smtClean="0"/>
              <a:t>করে</a:t>
            </a:r>
            <a:r>
              <a:rPr lang="en-US" dirty="0" smtClean="0"/>
              <a:t> </a:t>
            </a:r>
            <a:r>
              <a:rPr lang="en-US" dirty="0" err="1" smtClean="0"/>
              <a:t>খূচরা</a:t>
            </a:r>
            <a:r>
              <a:rPr lang="en-US" dirty="0" smtClean="0"/>
              <a:t> </a:t>
            </a:r>
            <a:r>
              <a:rPr lang="en-US" dirty="0" err="1" smtClean="0"/>
              <a:t>ব্যবসায়ীর</a:t>
            </a:r>
            <a:r>
              <a:rPr lang="en-US" dirty="0" smtClean="0"/>
              <a:t> </a:t>
            </a:r>
            <a:r>
              <a:rPr lang="en-US" dirty="0" err="1" smtClean="0"/>
              <a:t>নিকট</a:t>
            </a:r>
            <a:r>
              <a:rPr lang="en-US" dirty="0" smtClean="0"/>
              <a:t> </a:t>
            </a:r>
            <a:r>
              <a:rPr lang="en-US" dirty="0" err="1" smtClean="0"/>
              <a:t>বিক্রয়</a:t>
            </a:r>
            <a:r>
              <a:rPr lang="en-US" dirty="0" smtClean="0"/>
              <a:t> </a:t>
            </a:r>
            <a:r>
              <a:rPr lang="en-US" dirty="0" err="1" smtClean="0"/>
              <a:t>করে</a:t>
            </a:r>
            <a:r>
              <a:rPr lang="en-US" dirty="0" smtClean="0"/>
              <a:t> </a:t>
            </a:r>
            <a:r>
              <a:rPr lang="en-US" dirty="0" err="1" smtClean="0"/>
              <a:t>তাদেরকে</a:t>
            </a:r>
            <a:r>
              <a:rPr lang="en-US" dirty="0" smtClean="0"/>
              <a:t> </a:t>
            </a:r>
            <a:r>
              <a:rPr lang="en-US" dirty="0" err="1" smtClean="0"/>
              <a:t>পাইকারী</a:t>
            </a:r>
            <a:r>
              <a:rPr lang="en-US" dirty="0" smtClean="0"/>
              <a:t> </a:t>
            </a:r>
            <a:r>
              <a:rPr lang="en-US" dirty="0" err="1" smtClean="0"/>
              <a:t>ব্যবসায়ী</a:t>
            </a:r>
            <a:r>
              <a:rPr lang="en-US" dirty="0" smtClean="0"/>
              <a:t> </a:t>
            </a:r>
            <a:r>
              <a:rPr lang="en-US" dirty="0" err="1" smtClean="0"/>
              <a:t>বলে</a:t>
            </a:r>
            <a:r>
              <a:rPr lang="en-US" dirty="0" smtClean="0"/>
              <a:t> । </a:t>
            </a:r>
            <a:r>
              <a:rPr lang="en-US" dirty="0" err="1" smtClean="0"/>
              <a:t>এরা</a:t>
            </a:r>
            <a:r>
              <a:rPr lang="en-US" dirty="0" smtClean="0"/>
              <a:t> </a:t>
            </a:r>
            <a:r>
              <a:rPr lang="en-US" dirty="0" err="1" smtClean="0"/>
              <a:t>খূচরা</a:t>
            </a:r>
            <a:r>
              <a:rPr lang="en-US" dirty="0" smtClean="0"/>
              <a:t>  </a:t>
            </a:r>
            <a:r>
              <a:rPr lang="en-US" dirty="0" err="1" smtClean="0"/>
              <a:t>ব্যবসায়ী</a:t>
            </a:r>
            <a:r>
              <a:rPr lang="en-US" dirty="0" smtClean="0"/>
              <a:t> </a:t>
            </a:r>
            <a:r>
              <a:rPr lang="en-US" dirty="0" err="1" smtClean="0"/>
              <a:t>থেকে</a:t>
            </a:r>
            <a:r>
              <a:rPr lang="en-US" dirty="0" smtClean="0"/>
              <a:t> </a:t>
            </a:r>
            <a:r>
              <a:rPr lang="en-US" dirty="0" err="1" smtClean="0"/>
              <a:t>প্রাপ্ত</a:t>
            </a:r>
            <a:r>
              <a:rPr lang="en-US" dirty="0" smtClean="0"/>
              <a:t> </a:t>
            </a:r>
            <a:r>
              <a:rPr lang="en-US" dirty="0" err="1" smtClean="0"/>
              <a:t>তথ্য</a:t>
            </a:r>
            <a:r>
              <a:rPr lang="en-US" dirty="0" smtClean="0"/>
              <a:t> </a:t>
            </a:r>
            <a:r>
              <a:rPr lang="en-US" dirty="0" err="1" smtClean="0"/>
              <a:t>উৎপাদনকারী</a:t>
            </a:r>
            <a:r>
              <a:rPr lang="en-US" dirty="0" smtClean="0"/>
              <a:t> </a:t>
            </a:r>
            <a:r>
              <a:rPr lang="en-US" dirty="0" err="1" smtClean="0"/>
              <a:t>কে</a:t>
            </a:r>
            <a:r>
              <a:rPr lang="en-US" dirty="0" smtClean="0"/>
              <a:t> </a:t>
            </a:r>
            <a:r>
              <a:rPr lang="en-US" dirty="0" err="1" smtClean="0"/>
              <a:t>সরবারাহ</a:t>
            </a:r>
            <a:r>
              <a:rPr lang="en-US" dirty="0" smtClean="0"/>
              <a:t> </a:t>
            </a:r>
            <a:r>
              <a:rPr lang="en-US" dirty="0" err="1" smtClean="0"/>
              <a:t>করে</a:t>
            </a:r>
            <a:r>
              <a:rPr lang="en-US" dirty="0" smtClean="0"/>
              <a:t>।</a:t>
            </a:r>
          </a:p>
          <a:p>
            <a:pPr>
              <a:buNone/>
            </a:pPr>
            <a:r>
              <a:rPr lang="en-US" dirty="0" smtClean="0"/>
              <a:t> </a:t>
            </a:r>
          </a:p>
          <a:p>
            <a:pPr>
              <a:buNone/>
            </a:pPr>
            <a:r>
              <a:rPr lang="en-US" dirty="0" err="1" smtClean="0">
                <a:solidFill>
                  <a:srgbClr val="FF0000"/>
                </a:solidFill>
              </a:rPr>
              <a:t>খুচরা</a:t>
            </a:r>
            <a:r>
              <a:rPr lang="en-US" dirty="0" smtClean="0">
                <a:solidFill>
                  <a:srgbClr val="FF0000"/>
                </a:solidFill>
              </a:rPr>
              <a:t> </a:t>
            </a:r>
            <a:r>
              <a:rPr lang="en-US" dirty="0" err="1" smtClean="0">
                <a:solidFill>
                  <a:srgbClr val="FF0000"/>
                </a:solidFill>
              </a:rPr>
              <a:t>ব্যবসায়ী</a:t>
            </a:r>
            <a:r>
              <a:rPr lang="en-US" dirty="0" smtClean="0">
                <a:solidFill>
                  <a:srgbClr val="FF0000"/>
                </a:solidFill>
              </a:rPr>
              <a:t> : </a:t>
            </a:r>
            <a:r>
              <a:rPr lang="en-US" dirty="0" err="1" smtClean="0"/>
              <a:t>যারা</a:t>
            </a:r>
            <a:r>
              <a:rPr lang="en-US" dirty="0" smtClean="0"/>
              <a:t> </a:t>
            </a:r>
            <a:r>
              <a:rPr lang="en-US" dirty="0" err="1" smtClean="0"/>
              <a:t>পাইকার</a:t>
            </a:r>
            <a:r>
              <a:rPr lang="en-US" dirty="0" smtClean="0"/>
              <a:t> </a:t>
            </a:r>
            <a:r>
              <a:rPr lang="en-US" dirty="0" err="1" smtClean="0"/>
              <a:t>এর</a:t>
            </a:r>
            <a:r>
              <a:rPr lang="en-US" dirty="0" smtClean="0"/>
              <a:t> </a:t>
            </a:r>
            <a:r>
              <a:rPr lang="en-US" dirty="0" err="1" smtClean="0"/>
              <a:t>নিকট</a:t>
            </a:r>
            <a:r>
              <a:rPr lang="en-US" dirty="0" smtClean="0"/>
              <a:t> </a:t>
            </a:r>
            <a:r>
              <a:rPr lang="en-US" dirty="0" err="1" smtClean="0"/>
              <a:t>থেকে</a:t>
            </a:r>
            <a:r>
              <a:rPr lang="en-US" dirty="0" smtClean="0"/>
              <a:t>  </a:t>
            </a:r>
            <a:r>
              <a:rPr lang="en-US" dirty="0" err="1" smtClean="0"/>
              <a:t>মাল</a:t>
            </a:r>
            <a:r>
              <a:rPr lang="en-US" dirty="0" smtClean="0"/>
              <a:t> </a:t>
            </a:r>
            <a:r>
              <a:rPr lang="en-US" dirty="0" err="1" smtClean="0"/>
              <a:t>কিনে</a:t>
            </a:r>
            <a:r>
              <a:rPr lang="en-US" dirty="0" smtClean="0"/>
              <a:t> </a:t>
            </a:r>
            <a:r>
              <a:rPr lang="en-US" dirty="0" err="1" smtClean="0"/>
              <a:t>ভোক্তার</a:t>
            </a:r>
            <a:r>
              <a:rPr lang="en-US" dirty="0" smtClean="0"/>
              <a:t> </a:t>
            </a:r>
            <a:r>
              <a:rPr lang="en-US" dirty="0" err="1" smtClean="0"/>
              <a:t>নিকট</a:t>
            </a:r>
            <a:r>
              <a:rPr lang="en-US" dirty="0" smtClean="0"/>
              <a:t> </a:t>
            </a:r>
            <a:r>
              <a:rPr lang="en-US" dirty="0" err="1" smtClean="0"/>
              <a:t>বিক্রয়</a:t>
            </a:r>
            <a:r>
              <a:rPr lang="en-US" dirty="0" smtClean="0"/>
              <a:t> </a:t>
            </a:r>
            <a:r>
              <a:rPr lang="en-US" dirty="0" err="1" smtClean="0"/>
              <a:t>করে</a:t>
            </a:r>
            <a:r>
              <a:rPr lang="en-US" dirty="0" smtClean="0"/>
              <a:t> </a:t>
            </a:r>
            <a:r>
              <a:rPr lang="en-US" dirty="0" err="1" smtClean="0"/>
              <a:t>তাদেরকে</a:t>
            </a:r>
            <a:r>
              <a:rPr lang="en-US" dirty="0" smtClean="0"/>
              <a:t> </a:t>
            </a:r>
            <a:r>
              <a:rPr lang="en-US" dirty="0" err="1" smtClean="0"/>
              <a:t>খুচরা</a:t>
            </a:r>
            <a:r>
              <a:rPr lang="en-US" dirty="0" smtClean="0"/>
              <a:t> </a:t>
            </a:r>
            <a:r>
              <a:rPr lang="en-US" dirty="0" err="1" smtClean="0"/>
              <a:t>ব্যবসায়ী</a:t>
            </a:r>
            <a:r>
              <a:rPr lang="en-US" dirty="0" smtClean="0"/>
              <a:t> </a:t>
            </a:r>
            <a:r>
              <a:rPr lang="en-US" dirty="0" err="1" smtClean="0"/>
              <a:t>বলে</a:t>
            </a:r>
            <a:r>
              <a:rPr lang="en-US" dirty="0" smtClean="0"/>
              <a:t>। </a:t>
            </a:r>
            <a:r>
              <a:rPr lang="en-US" dirty="0" err="1" smtClean="0"/>
              <a:t>এরা</a:t>
            </a:r>
            <a:r>
              <a:rPr lang="en-US" dirty="0" smtClean="0"/>
              <a:t> </a:t>
            </a:r>
            <a:r>
              <a:rPr lang="en-US" dirty="0" err="1" smtClean="0"/>
              <a:t>ভোক্তার</a:t>
            </a:r>
            <a:r>
              <a:rPr lang="en-US" dirty="0" smtClean="0"/>
              <a:t> </a:t>
            </a:r>
            <a:r>
              <a:rPr lang="en-US" dirty="0" err="1" smtClean="0"/>
              <a:t>অতি</a:t>
            </a:r>
            <a:r>
              <a:rPr lang="en-US" dirty="0" smtClean="0"/>
              <a:t> </a:t>
            </a:r>
            <a:r>
              <a:rPr lang="en-US" dirty="0" err="1" smtClean="0"/>
              <a:t>নিকটে</a:t>
            </a:r>
            <a:r>
              <a:rPr lang="en-US" dirty="0" smtClean="0"/>
              <a:t> </a:t>
            </a:r>
            <a:r>
              <a:rPr lang="en-US" dirty="0" err="1" smtClean="0"/>
              <a:t>অবস্থান</a:t>
            </a:r>
            <a:r>
              <a:rPr lang="en-US" dirty="0" smtClean="0"/>
              <a:t> </a:t>
            </a:r>
            <a:r>
              <a:rPr lang="en-US" dirty="0" err="1" smtClean="0"/>
              <a:t>করে</a:t>
            </a:r>
            <a:r>
              <a:rPr lang="en-US" dirty="0" smtClean="0"/>
              <a:t>। </a:t>
            </a:r>
            <a:r>
              <a:rPr lang="en-US" dirty="0" err="1" smtClean="0"/>
              <a:t>বণ্টনপ্রনালীতে</a:t>
            </a:r>
            <a:r>
              <a:rPr lang="en-US" dirty="0" smtClean="0"/>
              <a:t>   </a:t>
            </a:r>
            <a:r>
              <a:rPr lang="en-US" dirty="0" err="1" smtClean="0"/>
              <a:t>এদের</a:t>
            </a:r>
            <a:r>
              <a:rPr lang="en-US" dirty="0" smtClean="0"/>
              <a:t> </a:t>
            </a:r>
            <a:r>
              <a:rPr lang="en-US" dirty="0" err="1" smtClean="0"/>
              <a:t>অবস্থান</a:t>
            </a:r>
            <a:r>
              <a:rPr lang="en-US" dirty="0" smtClean="0"/>
              <a:t> </a:t>
            </a:r>
            <a:r>
              <a:rPr lang="en-US" dirty="0" err="1" smtClean="0"/>
              <a:t>সবশেষে</a:t>
            </a:r>
            <a:r>
              <a:rPr lang="en-US" dirty="0" smtClean="0"/>
              <a:t>।</a:t>
            </a:r>
            <a:endParaRPr lang="en-US" dirty="0"/>
          </a:p>
        </p:txBody>
      </p:sp>
    </p:spTree>
    <p:extLst>
      <p:ext uri="{BB962C8B-B14F-4D97-AF65-F5344CB8AC3E}">
        <p14:creationId xmlns:p14="http://schemas.microsoft.com/office/powerpoint/2010/main" val="3520482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1573</TotalTime>
  <Words>896</Words>
  <Application>Microsoft Office PowerPoint</Application>
  <PresentationFormat>On-screen Show (4:3)</PresentationFormat>
  <Paragraphs>147</Paragraphs>
  <Slides>24</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Arial</vt:lpstr>
      <vt:lpstr>Calibri</vt:lpstr>
      <vt:lpstr>Wingdings 3</vt:lpstr>
      <vt:lpstr>NikoshBAN</vt:lpstr>
      <vt:lpstr>Book Antiqua</vt:lpstr>
      <vt:lpstr>Wingdings</vt:lpstr>
      <vt:lpstr>Vrinda</vt:lpstr>
      <vt:lpstr>Wingdings 2</vt:lpstr>
      <vt:lpstr>Lucida Sans</vt:lpstr>
      <vt:lpstr>Apex</vt:lpstr>
      <vt:lpstr>PowerPoint Presentation</vt:lpstr>
      <vt:lpstr> উৎপাদন  ব্যবস্থাপনা ও বিপণন  দ্বিতীয় পত্র </vt:lpstr>
      <vt:lpstr>PowerPoint Presentation</vt:lpstr>
      <vt:lpstr>.</vt:lpstr>
      <vt:lpstr> পাইকারী ব্যবসা </vt:lpstr>
      <vt:lpstr>         পাঠ ঘোষণা </vt:lpstr>
      <vt:lpstr>পাইকারী ব্যবসায়ের বৈশিষ্ট্য</vt:lpstr>
      <vt:lpstr>        আলোচ্য বিষয় :    পাইকারী ও খুচরা ব্যবসায়ের শ্রেণিবিভাগ</vt:lpstr>
      <vt:lpstr>           বিস্তারিত :</vt:lpstr>
      <vt:lpstr>সপ্তম অধ্যায় : (পাইকারী ও খুচরা ব্যব: কাজ)</vt:lpstr>
      <vt:lpstr>বিস্তারিত</vt:lpstr>
      <vt:lpstr>আলোচ্য বিষয় : (পাইকারের শ্রেণিবিভাগ) </vt:lpstr>
      <vt:lpstr>বিস্তারিত</vt:lpstr>
      <vt:lpstr>পাইকারের শ্রেনিবিভাগ </vt:lpstr>
      <vt:lpstr>PowerPoint Presentation</vt:lpstr>
      <vt:lpstr>খুচরা ব্যবসায়ের কাজ</vt:lpstr>
      <vt:lpstr>বিভাগীয় বিপণি:</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DOEL Laptop</dc:creator>
  <cp:lastModifiedBy>Admin</cp:lastModifiedBy>
  <cp:revision>237</cp:revision>
  <dcterms:created xsi:type="dcterms:W3CDTF">2016-01-27T05:27:11Z</dcterms:created>
  <dcterms:modified xsi:type="dcterms:W3CDTF">2016-12-27T09:09:09Z</dcterms:modified>
</cp:coreProperties>
</file>